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9" r:id="rId3"/>
    <p:sldId id="270" r:id="rId4"/>
    <p:sldId id="271" r:id="rId5"/>
    <p:sldId id="272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33CC33"/>
    <a:srgbClr val="091625"/>
    <a:srgbClr val="DAA600"/>
    <a:srgbClr val="FF6600"/>
    <a:srgbClr val="FF9900"/>
    <a:srgbClr val="FF9966"/>
    <a:srgbClr val="639DA9"/>
    <a:srgbClr val="FF9933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402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it-IT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 PER PROVENIENZA</a:t>
            </a:r>
          </a:p>
        </c:rich>
      </c:tx>
      <c:layout/>
      <c:overlay val="0"/>
    </c:title>
    <c:autoTitleDeleted val="0"/>
    <c:plotArea>
      <c:layout/>
      <c:doughnutChart>
        <c:varyColors val="1"/>
        <c:ser>
          <c:idx val="1"/>
          <c:order val="0"/>
          <c:dPt>
            <c:idx val="0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8.0370942812983001E-2"/>
                  <c:y val="-0.1511216243988043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8.7335471911001619E-2"/>
                  <c:y val="0.1181555847185768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3.5033487892838742E-2"/>
                  <c:y val="0.1322314213489538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6.1823802163833074E-3"/>
                  <c:y val="0.1353797885239289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4.7398248325605359E-2"/>
                  <c:y val="0.1290830541739787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6.1823802163833083E-2"/>
                  <c:y val="-0.1826052961485553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3600" b="1"/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Foglio1!$A$1:$A$6</c:f>
              <c:strCache>
                <c:ptCount val="6"/>
                <c:pt idx="0">
                  <c:v>ISEO</c:v>
                </c:pt>
                <c:pt idx="1">
                  <c:v>PROVAGLIO</c:v>
                </c:pt>
                <c:pt idx="2">
                  <c:v>SALE MARASINO</c:v>
                </c:pt>
                <c:pt idx="3">
                  <c:v>PASSIRANO</c:v>
                </c:pt>
                <c:pt idx="4">
                  <c:v>CORTE FRANCA</c:v>
                </c:pt>
                <c:pt idx="5">
                  <c:v>ALTRI</c:v>
                </c:pt>
              </c:strCache>
            </c:strRef>
          </c:cat>
          <c:val>
            <c:numRef>
              <c:f>Foglio1!$C$1:$C$6</c:f>
              <c:numCache>
                <c:formatCode>0%</c:formatCode>
                <c:ptCount val="6"/>
                <c:pt idx="0">
                  <c:v>0.35732009925558311</c:v>
                </c:pt>
                <c:pt idx="1">
                  <c:v>8.1885856079404462E-2</c:v>
                </c:pt>
                <c:pt idx="2">
                  <c:v>6.4516129032258063E-2</c:v>
                </c:pt>
                <c:pt idx="3">
                  <c:v>4.7146401985111663E-2</c:v>
                </c:pt>
                <c:pt idx="4">
                  <c:v>4.2183622828784122E-2</c:v>
                </c:pt>
                <c:pt idx="5">
                  <c:v>0.40694789081885857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37"/>
      </c:doughnutChart>
    </c:plotArea>
    <c:legend>
      <c:legendPos val="r"/>
      <c:layout>
        <c:manualLayout>
          <c:xMode val="edge"/>
          <c:yMode val="edge"/>
          <c:x val="0.71503892258707358"/>
          <c:y val="0.36573170020414114"/>
          <c:w val="0.26241012596063501"/>
          <c:h val="0.49449023038786816"/>
        </c:manualLayout>
      </c:layout>
      <c:overlay val="0"/>
      <c:spPr>
        <a:solidFill>
          <a:schemeClr val="bg1"/>
        </a:solidFill>
      </c:spPr>
      <c:txPr>
        <a:bodyPr/>
        <a:lstStyle/>
        <a:p>
          <a:pPr rtl="0">
            <a:defRPr sz="2000" b="1" u="sng"/>
          </a:pPr>
          <a:endParaRPr lang="it-IT"/>
        </a:p>
      </c:txPr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2800"/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3600" dirty="0"/>
              <a:t>SOCI PER SESSO</a:t>
            </a:r>
          </a:p>
        </c:rich>
      </c:tx>
      <c:layout>
        <c:manualLayout>
          <c:xMode val="edge"/>
          <c:yMode val="edge"/>
          <c:x val="0.29898649143580164"/>
          <c:y val="1.666666909691879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2919009441497332E-2"/>
          <c:y val="0.10184311779573023"/>
          <c:w val="0.84225448315540252"/>
          <c:h val="0.75260086797912917"/>
        </c:manualLayout>
      </c:layout>
      <c:ofPieChart>
        <c:ofPieType val="pie"/>
        <c:varyColors val="1"/>
        <c:ser>
          <c:idx val="0"/>
          <c:order val="0"/>
          <c:dPt>
            <c:idx val="0"/>
            <c:bubble3D val="0"/>
            <c:spPr>
              <a:solidFill>
                <a:srgbClr val="FF99FF"/>
              </a:solidFill>
            </c:spPr>
          </c:dPt>
          <c:dPt>
            <c:idx val="1"/>
            <c:bubble3D val="0"/>
            <c:spPr>
              <a:solidFill>
                <a:schemeClr val="accent1"/>
              </a:solidFill>
            </c:spPr>
          </c:dPt>
          <c:dPt>
            <c:idx val="2"/>
            <c:bubble3D val="0"/>
            <c:spPr>
              <a:solidFill>
                <a:schemeClr val="accent1"/>
              </a:solidFill>
            </c:spPr>
          </c:dPt>
          <c:dLbls>
            <c:dLbl>
              <c:idx val="0"/>
              <c:layout>
                <c:manualLayout>
                  <c:x val="9.7753174678424301E-2"/>
                  <c:y val="0.106291791526945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6565522274539804"/>
                  <c:y val="0.1919513392409105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2400">
                        <a:solidFill>
                          <a:schemeClr val="tx1"/>
                        </a:solidFill>
                      </a:rPr>
                      <a:t>
27%</a:t>
                    </a:r>
                    <a:endParaRPr lang="en-US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2400">
                    <a:solidFill>
                      <a:schemeClr val="tx1"/>
                    </a:solidFill>
                  </a:defRPr>
                </a:pPr>
                <a:endParaRPr lang="it-IT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Foglio1!$A$1:$A$2</c:f>
              <c:strCache>
                <c:ptCount val="2"/>
                <c:pt idx="0">
                  <c:v>FEMMINE</c:v>
                </c:pt>
                <c:pt idx="1">
                  <c:v>MASCHI</c:v>
                </c:pt>
              </c:strCache>
            </c:strRef>
          </c:cat>
          <c:val>
            <c:numRef>
              <c:f>Foglio1!$B$1:$B$2</c:f>
              <c:numCache>
                <c:formatCode>General</c:formatCode>
                <c:ptCount val="2"/>
                <c:pt idx="0">
                  <c:v>296</c:v>
                </c:pt>
                <c:pt idx="1">
                  <c:v>108</c:v>
                </c:pt>
              </c:numCache>
            </c:numRef>
          </c:val>
        </c:ser>
        <c:dLbls>
          <c:dLblPos val="bestFit"/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gapWidth val="150"/>
        <c:secondPieSize val="75"/>
        <c:serLines/>
      </c:ofPieChart>
    </c:plotArea>
    <c:plotVisOnly val="1"/>
    <c:dispBlanksAs val="zero"/>
    <c:showDLblsOverMax val="0"/>
  </c:chart>
  <c:spPr>
    <a:solidFill>
      <a:schemeClr val="bg1"/>
    </a:solidFill>
  </c:spPr>
  <c:txPr>
    <a:bodyPr/>
    <a:lstStyle/>
    <a:p>
      <a:pPr algn="ctr" rtl="0">
        <a:defRPr lang="it-IT" sz="3360" b="1" i="0" u="none" strike="noStrike" kern="1200" baseline="0">
          <a:solidFill>
            <a:srgbClr val="0070C0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pPr>
      <a:endParaRPr lang="it-IT"/>
    </a:p>
  </c:txPr>
  <c:externalData r:id="rId1">
    <c:autoUpdate val="0"/>
  </c:externalData>
  <c:userShapes r:id="rId2"/>
</c:chartSpace>
</file>

<file path=ppt/drawing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microsoft.com/office/2007/relationships/hdphoto" Target="../media/hdphoto4.wdp"/><Relationship Id="rId1" Type="http://schemas.openxmlformats.org/officeDocument/2006/relationships/image" Target="../media/image7.png"/><Relationship Id="rId4" Type="http://schemas.microsoft.com/office/2007/relationships/hdphoto" Target="../media/hdphoto5.wdp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0.53584</cdr:x>
      <cdr:y>0.71</cdr:y>
    </cdr:from>
    <cdr:to>
      <cdr:x>0.75526</cdr:x>
      <cdr:y>0.97243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BEBA8EAE-BF5A-486C-A8C5-ECC9F3942E4B}">
              <a14:imgProps xmlns:a14="http://schemas.microsoft.com/office/drawing/2010/main">
                <a14:imgLayer r:embed="rId2">
                  <a14:imgEffect>
                    <a14:sharpenSoften amount="50000"/>
                  </a14:imgEffect>
                </a14:imgLayer>
              </a14:imgProps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4572000" y="4869160"/>
          <a:ext cx="1872208" cy="1799779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0.73838</cdr:x>
      <cdr:y>0.7205</cdr:y>
    </cdr:from>
    <cdr:to>
      <cdr:x>0.98312</cdr:x>
      <cdr:y>0.97627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3">
          <a:extLst>
            <a:ext uri="{BEBA8EAE-BF5A-486C-A8C5-ECC9F3942E4B}">
              <a14:imgProps xmlns:a14="http://schemas.microsoft.com/office/drawing/2010/main">
                <a14:imgLayer r:embed="rId4">
                  <a14:imgEffect>
                    <a14:sharpenSoften amount="50000"/>
                  </a14:imgEffect>
                </a14:imgLayer>
              </a14:imgProps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6300192" y="4941167"/>
          <a:ext cx="2088232" cy="1754113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17/09/2019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636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17/09/2019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100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17/09/2019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05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17/09/2019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783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17/09/2019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940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17/09/2019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715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17/09/2019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605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17/09/2019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6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17/09/2019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127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17/09/2019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260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17/09/2019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553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17/09/2019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18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microsoft.com/office/2007/relationships/hdphoto" Target="../media/hdphoto3.wdp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corsi.xlsx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corsi.xlsx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243012" y="489399"/>
            <a:ext cx="8725305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t-IT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ANNO ACCADEMICO  2018-2019</a:t>
            </a:r>
            <a:endParaRPr lang="it-IT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04" y="1700808"/>
            <a:ext cx="4677489" cy="4269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1837" y="1695376"/>
            <a:ext cx="4402163" cy="4269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Segnaposto contenuto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076" y="-1908"/>
            <a:ext cx="2013924" cy="488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03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5607644"/>
              </p:ext>
            </p:extLst>
          </p:nvPr>
        </p:nvGraphicFramePr>
        <p:xfrm>
          <a:off x="-108520" y="-99392"/>
          <a:ext cx="7884368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420888"/>
            <a:ext cx="1440160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Segnaposto contenuto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076" y="-1908"/>
            <a:ext cx="2013924" cy="488604"/>
          </a:xfrm>
          <a:prstGeom prst="rect">
            <a:avLst/>
          </a:prstGeom>
        </p:spPr>
      </p:pic>
      <p:sp>
        <p:nvSpPr>
          <p:cNvPr id="2" name="CasellaDiTesto 1"/>
          <p:cNvSpPr txBox="1"/>
          <p:nvPr/>
        </p:nvSpPr>
        <p:spPr>
          <a:xfrm>
            <a:off x="6372200" y="5745926"/>
            <a:ext cx="2448272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it-IT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Tot.   404</a:t>
            </a:r>
            <a:endParaRPr lang="it-IT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2210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0331151"/>
              </p:ext>
            </p:extLst>
          </p:nvPr>
        </p:nvGraphicFramePr>
        <p:xfrm>
          <a:off x="323528" y="0"/>
          <a:ext cx="8532439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Segnaposto contenuto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076" y="-1908"/>
            <a:ext cx="2013924" cy="488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40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270126"/>
            <a:ext cx="8229600" cy="1143000"/>
          </a:xfrm>
        </p:spPr>
        <p:txBody>
          <a:bodyPr>
            <a:normAutofit/>
          </a:bodyPr>
          <a:lstStyle/>
          <a:p>
            <a:pPr>
              <a:defRPr lang="it-IT" sz="4032" b="1" i="0" u="none" strike="noStrike" kern="1200" baseline="0">
                <a:solidFill>
                  <a:srgbClr val="0070C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it-IT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hlinkClick r:id="rId3" action="ppaction://hlinkfile"/>
              </a:rPr>
              <a:t>CORSI  XIX </a:t>
            </a:r>
            <a:r>
              <a:rPr lang="it-IT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hlinkClick r:id="rId3" action="ppaction://hlinkfile"/>
              </a:rPr>
              <a:t>a.a</a:t>
            </a:r>
            <a:r>
              <a:rPr lang="it-IT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hlinkClick r:id="rId3" action="ppaction://hlinkfile"/>
              </a:rPr>
              <a:t>.  2018 - 2019</a:t>
            </a:r>
            <a:endParaRPr lang="it-IT" sz="3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0292467"/>
              </p:ext>
            </p:extLst>
          </p:nvPr>
        </p:nvGraphicFramePr>
        <p:xfrm>
          <a:off x="467544" y="1328359"/>
          <a:ext cx="8188384" cy="55296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1645920"/>
                <a:gridCol w="2047096"/>
                <a:gridCol w="2047096"/>
              </a:tblGrid>
              <a:tr h="1433611">
                <a:tc>
                  <a:txBody>
                    <a:bodyPr/>
                    <a:lstStyle/>
                    <a:p>
                      <a:r>
                        <a:rPr lang="it-IT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sessione autunno 2018</a:t>
                      </a:r>
                      <a:endParaRPr lang="it-IT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800" b="1" kern="120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corsi</a:t>
                      </a:r>
                    </a:p>
                    <a:p>
                      <a:pPr algn="r"/>
                      <a:r>
                        <a:rPr lang="it-IT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nr. 10  </a:t>
                      </a:r>
                      <a:endParaRPr lang="it-IT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nr. Lezioni 78</a:t>
                      </a:r>
                      <a:endParaRPr lang="it-IT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nr. Iscritti 449</a:t>
                      </a:r>
                      <a:endParaRPr lang="it-IT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048015">
                <a:tc>
                  <a:txBody>
                    <a:bodyPr/>
                    <a:lstStyle/>
                    <a:p>
                      <a:r>
                        <a:rPr lang="it-IT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sessione inverno - primavera 2019</a:t>
                      </a:r>
                      <a:endParaRPr lang="it-IT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corsi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nr. 16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Lezioni 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nr. 116</a:t>
                      </a:r>
                    </a:p>
                    <a:p>
                      <a:pPr algn="r"/>
                      <a:endParaRPr lang="it-IT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Iscritti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nr. 547</a:t>
                      </a:r>
                    </a:p>
                    <a:p>
                      <a:pPr algn="r"/>
                      <a:endParaRPr lang="it-IT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048015">
                <a:tc>
                  <a:txBody>
                    <a:bodyPr/>
                    <a:lstStyle/>
                    <a:p>
                      <a:r>
                        <a:rPr lang="it-IT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TOTALE GENERALE </a:t>
                      </a:r>
                      <a:r>
                        <a:rPr lang="it-IT" sz="2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a.a</a:t>
                      </a:r>
                      <a:r>
                        <a:rPr lang="it-IT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2018-2019</a:t>
                      </a:r>
                      <a:endParaRPr lang="it-IT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corsi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nr. 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Lezioni </a:t>
                      </a:r>
                    </a:p>
                    <a:p>
                      <a:pPr algn="r"/>
                      <a:r>
                        <a:rPr lang="it-IT" sz="2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nr. 194</a:t>
                      </a:r>
                      <a:endParaRPr lang="it-IT" sz="28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Iscritti </a:t>
                      </a:r>
                    </a:p>
                    <a:p>
                      <a:pPr algn="r"/>
                      <a:r>
                        <a:rPr lang="it-IT" sz="2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nr. 996</a:t>
                      </a:r>
                      <a:endParaRPr lang="it-IT" sz="28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pic>
        <p:nvPicPr>
          <p:cNvPr id="7" name="Segnaposto contenuto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076" y="-1908"/>
            <a:ext cx="2013924" cy="488604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6598468" y="5885556"/>
            <a:ext cx="244827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nr. 33 + </a:t>
            </a:r>
            <a:r>
              <a:rPr lang="it-IT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corsi</a:t>
            </a:r>
          </a:p>
        </p:txBody>
      </p:sp>
    </p:spTree>
    <p:extLst>
      <p:ext uri="{BB962C8B-B14F-4D97-AF65-F5344CB8AC3E}">
        <p14:creationId xmlns:p14="http://schemas.microsoft.com/office/powerpoint/2010/main" val="111522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rmAutofit/>
          </a:bodyPr>
          <a:lstStyle/>
          <a:p>
            <a:r>
              <a:rPr lang="it-IT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hlinkClick r:id="rId3" action="ppaction://hlinkfile"/>
              </a:rPr>
              <a:t>Uscite culturali e viaggi  </a:t>
            </a:r>
            <a:r>
              <a:rPr lang="it-IT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hlinkClick r:id="rId3" action="ppaction://hlinkfile"/>
              </a:rPr>
              <a:t>a.a</a:t>
            </a:r>
            <a:r>
              <a:rPr lang="it-IT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hlinkClick r:id="rId3" action="ppaction://hlinkfile"/>
              </a:rPr>
              <a:t>. 2018-2019</a:t>
            </a:r>
            <a:endParaRPr lang="it-IT" sz="3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5" name="Segnaposto contenut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9274892"/>
              </p:ext>
            </p:extLst>
          </p:nvPr>
        </p:nvGraphicFramePr>
        <p:xfrm>
          <a:off x="467544" y="1457400"/>
          <a:ext cx="8136903" cy="54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3941"/>
                <a:gridCol w="2531481"/>
                <a:gridCol w="2531481"/>
              </a:tblGrid>
              <a:tr h="1400156">
                <a:tc>
                  <a:txBody>
                    <a:bodyPr/>
                    <a:lstStyle/>
                    <a:p>
                      <a:r>
                        <a:rPr lang="it-IT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sessione autunno 2018</a:t>
                      </a:r>
                      <a:endParaRPr lang="it-IT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800" b="1" kern="120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uscite</a:t>
                      </a:r>
                    </a:p>
                    <a:p>
                      <a:pPr algn="r"/>
                      <a:r>
                        <a:rPr lang="it-IT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nr. 5  </a:t>
                      </a:r>
                      <a:endParaRPr lang="it-IT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Iscritti </a:t>
                      </a:r>
                    </a:p>
                    <a:p>
                      <a:pPr algn="r"/>
                      <a:r>
                        <a:rPr lang="it-IT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nr. 109</a:t>
                      </a:r>
                      <a:endParaRPr lang="it-IT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000222">
                <a:tc>
                  <a:txBody>
                    <a:bodyPr/>
                    <a:lstStyle/>
                    <a:p>
                      <a:r>
                        <a:rPr lang="it-IT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sessione inverno - primavera 2019</a:t>
                      </a:r>
                      <a:endParaRPr lang="it-IT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uscite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nr. 9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Iscritti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nr. 336</a:t>
                      </a:r>
                    </a:p>
                    <a:p>
                      <a:pPr algn="r"/>
                      <a:endParaRPr lang="it-IT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000222">
                <a:tc>
                  <a:txBody>
                    <a:bodyPr/>
                    <a:lstStyle/>
                    <a:p>
                      <a:r>
                        <a:rPr lang="it-IT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TOTALE GENERALE </a:t>
                      </a:r>
                      <a:r>
                        <a:rPr lang="it-IT" sz="2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a.a</a:t>
                      </a:r>
                      <a:r>
                        <a:rPr lang="it-IT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2018-2019</a:t>
                      </a:r>
                      <a:endParaRPr lang="it-IT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uscite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nr. 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Iscritti </a:t>
                      </a:r>
                    </a:p>
                    <a:p>
                      <a:pPr algn="r"/>
                      <a:r>
                        <a:rPr lang="it-IT" sz="2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nr. 445</a:t>
                      </a:r>
                      <a:endParaRPr lang="it-IT" sz="28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pic>
        <p:nvPicPr>
          <p:cNvPr id="7" name="Segnaposto contenuto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076" y="-1908"/>
            <a:ext cx="2013924" cy="488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65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2019</TotalTime>
  <Words>132</Words>
  <Application>Microsoft Office PowerPoint</Application>
  <PresentationFormat>Presentazione su schermo (4:3)</PresentationFormat>
  <Paragraphs>50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1_Tema di Office</vt:lpstr>
      <vt:lpstr>Presentazione standard di PowerPoint</vt:lpstr>
      <vt:lpstr>Presentazione standard di PowerPoint</vt:lpstr>
      <vt:lpstr>Presentazione standard di PowerPoint</vt:lpstr>
      <vt:lpstr>CORSI  XIX a.a.  2018 - 2019</vt:lpstr>
      <vt:lpstr>Uscite culturali e viaggi  a.a. 2018-2019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Ghery</dc:creator>
  <cp:lastModifiedBy>Ghery</cp:lastModifiedBy>
  <cp:revision>90</cp:revision>
  <dcterms:created xsi:type="dcterms:W3CDTF">2019-04-12T13:08:50Z</dcterms:created>
  <dcterms:modified xsi:type="dcterms:W3CDTF">2019-09-17T10:15:48Z</dcterms:modified>
</cp:coreProperties>
</file>