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E88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jtMHj32Qw5vjYYZ6jepcSVJ7YANnN80r/view?usp=shari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file/d/1OqrL8miN-JKrOPkTH0ovO-n4HFEQF4HJ/view?usp=shari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hVHRzxqXIcgttfwM10I1v9-Q6Xga3p2t/view?usp=sharin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hyperlink" Target="https://drive.google.com/file/d/1VjhUQROwCGIu-2chmHKXDdPtGW1PGvno/view?usp=shari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4m5xqi38FQ3KldGr_GzYi5tHt8YjsfEj/view?usp=shari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rive.google.com/file/d/1tecAF3TkT8oEM5hn1wtIlmpYSovVuE69/view?usp=sharing" TargetMode="External"/><Relationship Id="rId4" Type="http://schemas.openxmlformats.org/officeDocument/2006/relationships/hyperlink" Target="https://drive.google.com/file/d/1qsS4fifVqwrmwgGGyC7nrjGPEFOJPMzX/view?usp=shar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iversitasysei.it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rive.google.com/open?id=1FRciuondS5_sAFyAfrVXU8t3FpnJ8bXV" TargetMode="Externa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rive.google.com/file/d/1y64SLMOh-ky4teXBTd6nP9MNVagb-9ZC/view?usp=sharin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TRrtk5ru5HLndMP-K3xAvaAaSVZc93Cb/view?usp=shari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Ji4d54sv_HPHVlPUQzbxKCibwLttNNgB/view?usp=shari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rive.google.com/file/d/1R9sQFifDM2mUgnu0-teGFY9uE7YzjtEN/view?usp=sharing" TargetMode="External"/><Relationship Id="rId4" Type="http://schemas.openxmlformats.org/officeDocument/2006/relationships/hyperlink" Target="https://drive.google.com/file/d/19ktoqADQ04Q3hfD6OZK5sgBJm9MxQ1g0/view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99592" y="1484784"/>
            <a:ext cx="7772400" cy="1470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RIPERCORRERE </a:t>
            </a:r>
            <a:b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IL PERIODO «SOSPESO»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17526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CHE IL MONDO HA VISSUTO…</a:t>
            </a:r>
          </a:p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 NOI CON LUI</a:t>
            </a:r>
          </a:p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COME UNA PROVA D’ORCHESTRA!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rova DOrchestra (2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4766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83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00"/>
    </mc:Choice>
    <mc:Fallback>
      <p:transition spd="slow" advTm="14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3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>
                <a:alpha val="6000"/>
                <a:lumMod val="36000"/>
                <a:lumOff val="64000"/>
              </a:srgbClr>
            </a:gs>
            <a:gs pos="69000">
              <a:srgbClr val="FF7A00"/>
            </a:gs>
            <a:gs pos="98000">
              <a:srgbClr val="FF0300"/>
            </a:gs>
            <a:gs pos="100000">
              <a:srgbClr val="4D0808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g.mailinblue.com/1932977/images/rnb/original/5fc417e05533517f0c4fd5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02" y="1091126"/>
            <a:ext cx="6394700" cy="437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43856" y="5614846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hlinkClick r:id="rId3"/>
              </a:rPr>
              <a:t>ll</a:t>
            </a:r>
            <a:r>
              <a:rPr lang="it-IT" sz="2000" b="1" dirty="0">
                <a:hlinkClick r:id="rId3"/>
              </a:rPr>
              <a:t> vero messaggio del Natale è che noi tutti non siamo mai soli</a:t>
            </a:r>
            <a:r>
              <a:rPr lang="it-IT" sz="2000" b="1" dirty="0" smtClean="0">
                <a:hlinkClick r:id="rId3"/>
              </a:rPr>
              <a:t>.</a:t>
            </a:r>
            <a:r>
              <a:rPr lang="it-IT" sz="2000" dirty="0">
                <a:hlinkClick r:id="rId3"/>
              </a:rPr>
              <a:t> </a:t>
            </a:r>
            <a:endParaRPr lang="it-IT" sz="2000" dirty="0" smtClean="0">
              <a:hlinkClick r:id="rId3"/>
            </a:endParaRPr>
          </a:p>
          <a:p>
            <a:pPr algn="ctr"/>
            <a:r>
              <a:rPr lang="it-IT" sz="2000" dirty="0" smtClean="0">
                <a:hlinkClick r:id="rId3"/>
              </a:rPr>
              <a:t> (</a:t>
            </a:r>
            <a:r>
              <a:rPr lang="it-IT" sz="2000" i="1" dirty="0">
                <a:hlinkClick r:id="rId3"/>
              </a:rPr>
              <a:t>Taylor </a:t>
            </a:r>
            <a:r>
              <a:rPr lang="it-IT" sz="2000" i="1" dirty="0" err="1">
                <a:hlinkClick r:id="rId3"/>
              </a:rPr>
              <a:t>Caldwell</a:t>
            </a:r>
            <a:r>
              <a:rPr lang="it-IT" sz="2000" i="1" dirty="0">
                <a:hlinkClick r:id="rId3"/>
              </a:rPr>
              <a:t>)</a:t>
            </a:r>
            <a:endParaRPr lang="it-IT" sz="2000" dirty="0"/>
          </a:p>
        </p:txBody>
      </p:sp>
      <p:sp>
        <p:nvSpPr>
          <p:cNvPr id="3" name="Rettangolo 2"/>
          <p:cNvSpPr/>
          <p:nvPr/>
        </p:nvSpPr>
        <p:spPr>
          <a:xfrm>
            <a:off x="1806335" y="167796"/>
            <a:ext cx="5227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hlinkClick r:id="rId4"/>
              </a:rPr>
              <a:t>Ci </a:t>
            </a:r>
            <a:r>
              <a:rPr lang="it-IT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hlinkClick r:id="rId4"/>
              </a:rPr>
              <a:t>sara’</a:t>
            </a:r>
            <a:r>
              <a:rPr lang="it-IT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hlinkClick r:id="rId4"/>
              </a:rPr>
              <a:t> natale?</a:t>
            </a:r>
            <a:endParaRPr lang="it-IT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Freccia a sinistra 4"/>
          <p:cNvSpPr/>
          <p:nvPr/>
        </p:nvSpPr>
        <p:spPr>
          <a:xfrm>
            <a:off x="7056944" y="428786"/>
            <a:ext cx="977974" cy="6623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</a:t>
            </a:r>
            <a:endParaRPr lang="it-IT" dirty="0"/>
          </a:p>
        </p:txBody>
      </p:sp>
      <p:sp>
        <p:nvSpPr>
          <p:cNvPr id="6" name="Freccia a sinistra 5"/>
          <p:cNvSpPr/>
          <p:nvPr/>
        </p:nvSpPr>
        <p:spPr>
          <a:xfrm>
            <a:off x="7975114" y="5614664"/>
            <a:ext cx="647331" cy="4788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199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37"/>
    </mc:Choice>
    <mc:Fallback>
      <p:transition spd="slow" advTm="2273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13000">
              <a:srgbClr val="0A128C"/>
            </a:gs>
            <a:gs pos="72000">
              <a:srgbClr val="181CC7"/>
            </a:gs>
            <a:gs pos="78000">
              <a:srgbClr val="7005D4"/>
            </a:gs>
            <a:gs pos="100000">
              <a:srgbClr val="8C3D9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g.mailinblue.com/1932977/images/rnb/original/5fc7e31d8a8b5e117e1e7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78987"/>
            <a:ext cx="1908211" cy="104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33265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92D050"/>
                </a:solidFill>
                <a:latin typeface="Arial"/>
              </a:rPr>
              <a:t>“La misura dell’intelligenza è data dalla capacità di</a:t>
            </a:r>
            <a:endParaRPr lang="it-IT" dirty="0">
              <a:solidFill>
                <a:srgbClr val="92D050"/>
              </a:solidFill>
              <a:latin typeface="Arial"/>
            </a:endParaRPr>
          </a:p>
          <a:p>
            <a:pPr algn="ctr"/>
            <a:r>
              <a:rPr lang="it-IT" b="1" dirty="0">
                <a:solidFill>
                  <a:srgbClr val="92D050"/>
                </a:solidFill>
                <a:latin typeface="Arial"/>
              </a:rPr>
              <a:t>cambiare quando è necessario.” </a:t>
            </a:r>
            <a:r>
              <a:rPr lang="it-IT" i="1" dirty="0">
                <a:solidFill>
                  <a:srgbClr val="92D050"/>
                </a:solidFill>
                <a:latin typeface="Arial"/>
              </a:rPr>
              <a:t>Einstein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60790" y="2348880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CAPODANNO   </a:t>
            </a:r>
            <a:r>
              <a:rPr lang="it-IT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chiama </a:t>
            </a:r>
            <a:r>
              <a:rPr lang="it-IT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   </a:t>
            </a: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VEGLIONE</a:t>
            </a:r>
            <a:r>
              <a:rPr lang="it-IT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 </a:t>
            </a: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 ma </a:t>
            </a:r>
            <a:r>
              <a:rPr lang="it-IT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a </a:t>
            </a:r>
            <a:r>
              <a:rPr lang="it-IT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S.Silvestro</a:t>
            </a:r>
            <a:r>
              <a:rPr lang="it-IT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 2020 è vietato.</a:t>
            </a:r>
          </a:p>
          <a:p>
            <a:pPr algn="ctr"/>
            <a:r>
              <a:rPr lang="it-IT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 </a:t>
            </a: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Noi </a:t>
            </a:r>
            <a:r>
              <a:rPr lang="it-IT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però alle tradizioni ci teniamo e </a:t>
            </a:r>
            <a:r>
              <a:rPr lang="it-IT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poichè</a:t>
            </a:r>
            <a:r>
              <a:rPr lang="it-IT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 nessun </a:t>
            </a:r>
            <a:r>
              <a:rPr lang="it-IT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Dpcm</a:t>
            </a:r>
            <a:r>
              <a:rPr lang="it-IT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 ce lo </a:t>
            </a:r>
            <a:r>
              <a:rPr lang="it-IT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nega</a:t>
            </a:r>
            <a:endParaRPr lang="it-IT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r:id="rId3"/>
            </a:endParaRPr>
          </a:p>
          <a:p>
            <a:pPr algn="ctr"/>
            <a:r>
              <a:rPr lang="it-IT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 </a:t>
            </a:r>
            <a:r>
              <a:rPr lang="it-IT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IMMAGINIAMO</a:t>
            </a:r>
            <a:endParaRPr lang="it-IT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3677" y="5157192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/>
              </a:rPr>
              <a:t>" L'Inno alla vita "</a:t>
            </a:r>
            <a:r>
              <a:rPr lang="it-IT" sz="2000" b="1" dirty="0">
                <a:solidFill>
                  <a:schemeClr val="bg1"/>
                </a:solidFill>
              </a:rPr>
              <a:t> </a:t>
            </a:r>
            <a:r>
              <a:rPr lang="it-IT" sz="2000" dirty="0">
                <a:solidFill>
                  <a:schemeClr val="bg1"/>
                </a:solidFill>
              </a:rPr>
              <a:t>di madre Teresa di Calcutta, proposto di seguito, ci aiuta a guardare con gli occhi della speranza e della resilienza la nostra vita per superare questa fase di instabilità e di crisi.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Buona salute a tutti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32" y="3284984"/>
            <a:ext cx="1781419" cy="1688785"/>
          </a:xfrm>
          <a:prstGeom prst="rect">
            <a:avLst/>
          </a:prstGeom>
        </p:spPr>
      </p:pic>
      <p:sp>
        <p:nvSpPr>
          <p:cNvPr id="7" name="Freccia a sinistra 6"/>
          <p:cNvSpPr/>
          <p:nvPr/>
        </p:nvSpPr>
        <p:spPr>
          <a:xfrm rot="1527492">
            <a:off x="7490347" y="3117004"/>
            <a:ext cx="833862" cy="5179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</a:t>
            </a:r>
            <a:endParaRPr lang="it-IT" dirty="0"/>
          </a:p>
        </p:txBody>
      </p:sp>
      <p:sp>
        <p:nvSpPr>
          <p:cNvPr id="8" name="Freccia a sinistra 7"/>
          <p:cNvSpPr/>
          <p:nvPr/>
        </p:nvSpPr>
        <p:spPr>
          <a:xfrm rot="16543021">
            <a:off x="796917" y="4501416"/>
            <a:ext cx="820160" cy="4578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882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42"/>
    </mc:Choice>
    <mc:Fallback>
      <p:transition spd="slow" advTm="4064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70000">
              <a:srgbClr val="F8B049">
                <a:alpha val="1000"/>
              </a:srgbClr>
            </a:gs>
            <a:gs pos="88000">
              <a:srgbClr val="F8B049"/>
            </a:gs>
            <a:gs pos="93000">
              <a:srgbClr val="F952A0"/>
            </a:gs>
            <a:gs pos="90000">
              <a:srgbClr val="C50849"/>
            </a:gs>
            <a:gs pos="93000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55976" y="219978"/>
            <a:ext cx="478802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" </a:t>
            </a:r>
            <a:r>
              <a:rPr lang="it-IT" sz="2000" dirty="0"/>
              <a:t>...c</a:t>
            </a:r>
            <a:r>
              <a:rPr lang="it-IT" sz="2000" i="1" dirty="0"/>
              <a:t>he </a:t>
            </a:r>
            <a:r>
              <a:rPr lang="it-IT" sz="2000" b="1" i="1" dirty="0"/>
              <a:t>la</a:t>
            </a:r>
            <a:r>
              <a:rPr lang="it-IT" sz="2000" i="1" dirty="0"/>
              <a:t> </a:t>
            </a:r>
            <a:r>
              <a:rPr lang="it-IT" sz="2000" b="1" i="1" dirty="0"/>
              <a:t>fenice</a:t>
            </a:r>
            <a:r>
              <a:rPr lang="it-IT" sz="2000" i="1" dirty="0"/>
              <a:t> nasce e poi rinasce,</a:t>
            </a:r>
            <a:endParaRPr lang="it-IT" sz="2000" dirty="0"/>
          </a:p>
          <a:p>
            <a:r>
              <a:rPr lang="it-IT" sz="2000" i="1" dirty="0"/>
              <a:t>quando al cinquecentesimo anno appressa;</a:t>
            </a:r>
            <a:endParaRPr lang="it-IT" sz="2000" dirty="0"/>
          </a:p>
          <a:p>
            <a:r>
              <a:rPr lang="it-IT" sz="2000" i="1" dirty="0"/>
              <a:t>erba </a:t>
            </a:r>
            <a:r>
              <a:rPr lang="it-IT" sz="2000" i="1" dirty="0" err="1"/>
              <a:t>nè</a:t>
            </a:r>
            <a:r>
              <a:rPr lang="it-IT" sz="2000" i="1" dirty="0"/>
              <a:t> biada in sua vita non pasce,</a:t>
            </a:r>
            <a:endParaRPr lang="it-IT" sz="2000" dirty="0"/>
          </a:p>
          <a:p>
            <a:r>
              <a:rPr lang="it-IT" sz="2000" i="1" dirty="0"/>
              <a:t>ma sol d'incenso lacrima e d'amomo,</a:t>
            </a:r>
            <a:endParaRPr lang="it-IT" sz="2000" dirty="0"/>
          </a:p>
          <a:p>
            <a:r>
              <a:rPr lang="it-IT" sz="2000" i="1" dirty="0"/>
              <a:t>e nardo e mirra son </a:t>
            </a:r>
            <a:r>
              <a:rPr lang="it-IT" sz="2000" i="1" dirty="0" err="1"/>
              <a:t>l'ultime</a:t>
            </a:r>
            <a:r>
              <a:rPr lang="it-IT" sz="2000" i="1" dirty="0"/>
              <a:t> fasce..</a:t>
            </a:r>
            <a:r>
              <a:rPr lang="it-IT" sz="2000" dirty="0"/>
              <a:t>."</a:t>
            </a:r>
          </a:p>
          <a:p>
            <a:r>
              <a:rPr lang="it-IT" dirty="0"/>
              <a:t>      Dante  XXIV canto dell'Inferno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32448" cy="577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11960" y="2564904"/>
            <a:ext cx="49320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hlinkClick r:id="rId3"/>
              </a:rPr>
              <a:t>Una </a:t>
            </a:r>
            <a:r>
              <a:rPr lang="it-IT" dirty="0">
                <a:hlinkClick r:id="rId3"/>
              </a:rPr>
              <a:t>riflessione sul </a:t>
            </a:r>
            <a:r>
              <a:rPr lang="it-IT" dirty="0" smtClean="0">
                <a:hlinkClick r:id="rId3"/>
              </a:rPr>
              <a:t>vaccino: la </a:t>
            </a:r>
            <a:r>
              <a:rPr lang="it-IT" dirty="0">
                <a:hlinkClick r:id="rId3"/>
              </a:rPr>
              <a:t>testimonianza </a:t>
            </a:r>
            <a:endParaRPr lang="it-IT" dirty="0" smtClean="0">
              <a:hlinkClick r:id="rId3"/>
            </a:endParaRPr>
          </a:p>
          <a:p>
            <a:pPr algn="ctr"/>
            <a:r>
              <a:rPr lang="it-IT" dirty="0" smtClean="0">
                <a:hlinkClick r:id="rId3"/>
              </a:rPr>
              <a:t>di </a:t>
            </a:r>
            <a:r>
              <a:rPr lang="it-IT" dirty="0">
                <a:hlinkClick r:id="rId3"/>
              </a:rPr>
              <a:t>3 donne come noi da </a:t>
            </a:r>
            <a:r>
              <a:rPr lang="it-IT" dirty="0" smtClean="0">
                <a:hlinkClick r:id="rId3"/>
              </a:rPr>
              <a:t>ascoltare</a:t>
            </a:r>
            <a:endParaRPr lang="it-IT" dirty="0"/>
          </a:p>
          <a:p>
            <a:r>
              <a:rPr lang="it-IT" dirty="0"/>
              <a:t>                              </a:t>
            </a:r>
          </a:p>
          <a:p>
            <a:pPr algn="ctr"/>
            <a:r>
              <a:rPr lang="it-IT" dirty="0"/>
              <a:t> </a:t>
            </a:r>
            <a:r>
              <a:rPr lang="it-IT" dirty="0" smtClean="0">
                <a:hlinkClick r:id="rId4"/>
              </a:rPr>
              <a:t>Con </a:t>
            </a:r>
            <a:r>
              <a:rPr lang="it-IT" dirty="0">
                <a:hlinkClick r:id="rId4"/>
              </a:rPr>
              <a:t>il vaccino di massa potremo tornare alle nostre relazioni, che tanta parte hanno nella qualità della nostra </a:t>
            </a:r>
            <a:r>
              <a:rPr lang="it-IT" dirty="0" smtClean="0">
                <a:hlinkClick r:id="rId4"/>
              </a:rPr>
              <a:t>vita</a:t>
            </a:r>
            <a:endParaRPr lang="it-IT" dirty="0"/>
          </a:p>
          <a:p>
            <a:r>
              <a:rPr lang="it-IT" dirty="0"/>
              <a:t> </a:t>
            </a:r>
          </a:p>
          <a:p>
            <a:pPr algn="ctr"/>
            <a:r>
              <a:rPr lang="it-IT" dirty="0" smtClean="0"/>
              <a:t> </a:t>
            </a:r>
            <a:r>
              <a:rPr lang="it-IT" dirty="0" smtClean="0">
                <a:hlinkClick r:id="rId5"/>
              </a:rPr>
              <a:t>E </a:t>
            </a:r>
            <a:r>
              <a:rPr lang="it-IT" dirty="0">
                <a:hlinkClick r:id="rId5"/>
              </a:rPr>
              <a:t>se abbiamo capito, potremo condividere che siamo "Padroni di niente", </a:t>
            </a:r>
            <a:r>
              <a:rPr lang="it-IT" dirty="0" smtClean="0">
                <a:hlinkClick r:id="rId5"/>
              </a:rPr>
              <a:t>perché   </a:t>
            </a:r>
            <a:endParaRPr lang="it-IT" dirty="0">
              <a:hlinkClick r:id="rId5"/>
            </a:endParaRPr>
          </a:p>
          <a:p>
            <a:pPr algn="ctr"/>
            <a:r>
              <a:rPr lang="it-IT" dirty="0">
                <a:hlinkClick r:id="rId5"/>
              </a:rPr>
              <a:t> "non abbiamo ereditato il mondo dai nostri padri, ma lo abbiamo ricevuto in prestito dai nostri figli e a loro dobbiamo restituirlo migliore di come lo abbiamo trovato" ( Baden-</a:t>
            </a:r>
            <a:r>
              <a:rPr lang="it-IT" dirty="0" err="1">
                <a:hlinkClick r:id="rId5"/>
              </a:rPr>
              <a:t>Powel</a:t>
            </a:r>
            <a:r>
              <a:rPr lang="it-IT" dirty="0">
                <a:hlinkClick r:id="rId5"/>
              </a:rPr>
              <a:t>)</a:t>
            </a:r>
            <a:endParaRPr lang="it-IT" dirty="0"/>
          </a:p>
          <a:p>
            <a:r>
              <a:rPr lang="it-IT" dirty="0"/>
              <a:t>     </a:t>
            </a:r>
          </a:p>
        </p:txBody>
      </p:sp>
      <p:sp>
        <p:nvSpPr>
          <p:cNvPr id="5" name="Freccia a sinistra 4"/>
          <p:cNvSpPr/>
          <p:nvPr/>
        </p:nvSpPr>
        <p:spPr>
          <a:xfrm>
            <a:off x="8388424" y="2924944"/>
            <a:ext cx="636835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</a:t>
            </a:r>
            <a:endParaRPr lang="it-IT" dirty="0"/>
          </a:p>
        </p:txBody>
      </p:sp>
      <p:sp>
        <p:nvSpPr>
          <p:cNvPr id="6" name="Freccia a sinistra 5"/>
          <p:cNvSpPr/>
          <p:nvPr/>
        </p:nvSpPr>
        <p:spPr>
          <a:xfrm>
            <a:off x="8147042" y="3933056"/>
            <a:ext cx="641478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</a:t>
            </a:r>
            <a:endParaRPr lang="it-IT" dirty="0"/>
          </a:p>
        </p:txBody>
      </p:sp>
      <p:sp>
        <p:nvSpPr>
          <p:cNvPr id="7" name="Freccia a sinistra 6"/>
          <p:cNvSpPr/>
          <p:nvPr/>
        </p:nvSpPr>
        <p:spPr>
          <a:xfrm>
            <a:off x="8388424" y="5872882"/>
            <a:ext cx="636835" cy="4364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13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57"/>
    </mc:Choice>
    <mc:Fallback>
      <p:transition spd="slow" advTm="5155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93000">
              <a:srgbClr val="9CB86E">
                <a:alpha val="17000"/>
              </a:srgb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25" y="5141829"/>
            <a:ext cx="3315667" cy="1379432"/>
          </a:xfrm>
          <a:prstGeom prst="rect">
            <a:avLst/>
          </a:prstGeom>
        </p:spPr>
      </p:pic>
      <p:pic>
        <p:nvPicPr>
          <p:cNvPr id="2052" name="Picture 4" descr="https://img.mailinblue.com/1932977/images/rnb/original/6039275f703d162e082e8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760640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465" y="116632"/>
            <a:ext cx="370790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/>
              <a:t>La </a:t>
            </a:r>
            <a:r>
              <a:rPr lang="it-IT" sz="3200" b="1" dirty="0" smtClean="0"/>
              <a:t>Pasqua </a:t>
            </a:r>
          </a:p>
          <a:p>
            <a:pPr algn="ctr"/>
            <a:r>
              <a:rPr lang="it-IT" dirty="0" smtClean="0"/>
              <a:t>di Elena </a:t>
            </a:r>
            <a:r>
              <a:rPr lang="it-IT" dirty="0"/>
              <a:t>Alberti Nulli </a:t>
            </a:r>
          </a:p>
          <a:p>
            <a:pPr algn="ctr"/>
            <a:r>
              <a:rPr lang="it-IT" dirty="0"/>
              <a:t/>
            </a:r>
            <a:br>
              <a:rPr lang="it-IT" dirty="0"/>
            </a:br>
            <a:r>
              <a:rPr lang="it-IT" dirty="0"/>
              <a:t>La Pasqua al </a:t>
            </a:r>
            <a:r>
              <a:rPr lang="it-IT" dirty="0" err="1"/>
              <a:t>mé</a:t>
            </a:r>
            <a:r>
              <a:rPr lang="it-IT" dirty="0"/>
              <a:t> </a:t>
            </a:r>
            <a:r>
              <a:rPr lang="it-IT" dirty="0" err="1"/>
              <a:t>paés</a:t>
            </a:r>
            <a:r>
              <a:rPr lang="it-IT" dirty="0"/>
              <a:t> l’è ‘</a:t>
            </a:r>
            <a:r>
              <a:rPr lang="it-IT" dirty="0" err="1"/>
              <a:t>na</a:t>
            </a:r>
            <a:r>
              <a:rPr lang="it-IT" dirty="0"/>
              <a:t> </a:t>
            </a:r>
            <a:r>
              <a:rPr lang="it-IT" dirty="0" err="1"/>
              <a:t>belessa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la </a:t>
            </a:r>
            <a:r>
              <a:rPr lang="it-IT" dirty="0" err="1"/>
              <a:t>derv</a:t>
            </a:r>
            <a:r>
              <a:rPr lang="it-IT" dirty="0"/>
              <a:t> le ante al ciel za </a:t>
            </a:r>
            <a:r>
              <a:rPr lang="it-IT" dirty="0" err="1"/>
              <a:t>spalancat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la </a:t>
            </a:r>
            <a:r>
              <a:rPr lang="it-IT" dirty="0" err="1"/>
              <a:t>suna</a:t>
            </a:r>
            <a:r>
              <a:rPr lang="it-IT" dirty="0"/>
              <a:t> col </a:t>
            </a:r>
            <a:r>
              <a:rPr lang="it-IT" dirty="0" err="1"/>
              <a:t>martèl</a:t>
            </a:r>
            <a:r>
              <a:rPr lang="it-IT" dirty="0"/>
              <a:t> de l’</a:t>
            </a:r>
            <a:r>
              <a:rPr lang="it-IT" dirty="0" err="1"/>
              <a:t>alegressa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‘</a:t>
            </a:r>
            <a:r>
              <a:rPr lang="it-IT" dirty="0" err="1"/>
              <a:t>na</a:t>
            </a:r>
            <a:r>
              <a:rPr lang="it-IT" dirty="0"/>
              <a:t> </a:t>
            </a:r>
            <a:r>
              <a:rPr lang="it-IT" dirty="0" err="1"/>
              <a:t>maraéa</a:t>
            </a:r>
            <a:r>
              <a:rPr lang="it-IT" dirty="0"/>
              <a:t> </a:t>
            </a:r>
            <a:r>
              <a:rPr lang="it-IT" dirty="0" err="1"/>
              <a:t>d’amur</a:t>
            </a:r>
            <a:r>
              <a:rPr lang="it-IT" dirty="0"/>
              <a:t> che </a:t>
            </a:r>
            <a:r>
              <a:rPr lang="it-IT" dirty="0" err="1"/>
              <a:t>töl</a:t>
            </a:r>
            <a:r>
              <a:rPr lang="it-IT" dirty="0"/>
              <a:t> </a:t>
            </a:r>
            <a:r>
              <a:rPr lang="it-IT" dirty="0" err="1"/>
              <a:t>el</a:t>
            </a:r>
            <a:r>
              <a:rPr lang="it-IT" dirty="0"/>
              <a:t> fiat</a:t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>La Pasqua la </a:t>
            </a:r>
            <a:r>
              <a:rPr lang="it-IT" dirty="0" err="1"/>
              <a:t>dessèda</a:t>
            </a:r>
            <a:r>
              <a:rPr lang="it-IT" dirty="0"/>
              <a:t> le fontane</a:t>
            </a:r>
            <a:br>
              <a:rPr lang="it-IT" dirty="0"/>
            </a:br>
            <a:r>
              <a:rPr lang="it-IT" dirty="0"/>
              <a:t>a </a:t>
            </a:r>
            <a:r>
              <a:rPr lang="it-IT" dirty="0" err="1"/>
              <a:t>resentà</a:t>
            </a:r>
            <a:r>
              <a:rPr lang="it-IT" dirty="0"/>
              <a:t> i </a:t>
            </a:r>
            <a:r>
              <a:rPr lang="it-IT" dirty="0" err="1"/>
              <a:t>penser</a:t>
            </a:r>
            <a:r>
              <a:rPr lang="it-IT" dirty="0"/>
              <a:t> come </a:t>
            </a:r>
            <a:r>
              <a:rPr lang="it-IT" dirty="0" err="1"/>
              <a:t>camìze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la Pasqua la </a:t>
            </a:r>
            <a:r>
              <a:rPr lang="it-IT" dirty="0" err="1"/>
              <a:t>desliga</a:t>
            </a:r>
            <a:r>
              <a:rPr lang="it-IT" dirty="0"/>
              <a:t> le campane</a:t>
            </a:r>
            <a:br>
              <a:rPr lang="it-IT" dirty="0"/>
            </a:br>
            <a:r>
              <a:rPr lang="it-IT" dirty="0"/>
              <a:t>che a </a:t>
            </a:r>
            <a:r>
              <a:rPr lang="it-IT" dirty="0" err="1"/>
              <a:t>mé</a:t>
            </a:r>
            <a:r>
              <a:rPr lang="it-IT" dirty="0"/>
              <a:t> </a:t>
            </a:r>
            <a:r>
              <a:rPr lang="it-IT" dirty="0" err="1"/>
              <a:t>mè</a:t>
            </a:r>
            <a:r>
              <a:rPr lang="it-IT" dirty="0"/>
              <a:t> </a:t>
            </a:r>
            <a:r>
              <a:rPr lang="it-IT" dirty="0" err="1"/>
              <a:t>s.ciòpa</a:t>
            </a:r>
            <a:r>
              <a:rPr lang="it-IT" dirty="0"/>
              <a:t> </a:t>
            </a:r>
            <a:r>
              <a:rPr lang="it-IT" dirty="0" err="1"/>
              <a:t>el</a:t>
            </a:r>
            <a:r>
              <a:rPr lang="it-IT" dirty="0"/>
              <a:t> </a:t>
            </a:r>
            <a:r>
              <a:rPr lang="it-IT" dirty="0" err="1"/>
              <a:t>cör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che no ve </a:t>
            </a:r>
            <a:r>
              <a:rPr lang="it-IT" dirty="0" err="1"/>
              <a:t>dize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>La Pasqua al me </a:t>
            </a:r>
            <a:r>
              <a:rPr lang="it-IT" dirty="0" err="1"/>
              <a:t>paes</a:t>
            </a:r>
            <a:r>
              <a:rPr lang="it-IT" dirty="0"/>
              <a:t> l’è argot de </a:t>
            </a:r>
            <a:r>
              <a:rPr lang="it-IT" dirty="0" err="1"/>
              <a:t>bèl</a:t>
            </a:r>
            <a:r>
              <a:rPr lang="it-IT" dirty="0"/>
              <a:t/>
            </a:r>
            <a:br>
              <a:rPr lang="it-IT" dirty="0"/>
            </a:br>
            <a:r>
              <a:rPr lang="it-IT" dirty="0" err="1"/>
              <a:t>mè</a:t>
            </a:r>
            <a:r>
              <a:rPr lang="it-IT" dirty="0"/>
              <a:t> sé ‘</a:t>
            </a:r>
            <a:r>
              <a:rPr lang="it-IT" dirty="0" err="1"/>
              <a:t>nzenöce</a:t>
            </a:r>
            <a:r>
              <a:rPr lang="it-IT" dirty="0"/>
              <a:t> e </a:t>
            </a:r>
            <a:r>
              <a:rPr lang="it-IT" dirty="0" err="1"/>
              <a:t>tire</a:t>
            </a:r>
            <a:r>
              <a:rPr lang="it-IT" dirty="0"/>
              <a:t> </a:t>
            </a:r>
            <a:r>
              <a:rPr lang="it-IT" dirty="0" err="1"/>
              <a:t>zò</a:t>
            </a:r>
            <a:r>
              <a:rPr lang="it-IT" dirty="0"/>
              <a:t> ‘l </a:t>
            </a:r>
            <a:r>
              <a:rPr lang="it-IT" dirty="0" err="1"/>
              <a:t>capèl</a:t>
            </a:r>
            <a:r>
              <a:rPr lang="it-IT" dirty="0"/>
              <a:t>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995936" y="4734342"/>
            <a:ext cx="47153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Corsi on line tenuti a febbraio-marzo-aprile. Lezioni scaricabili </a:t>
            </a:r>
            <a:r>
              <a:rPr lang="it-IT" sz="2000" dirty="0"/>
              <a:t>dal sito :  </a:t>
            </a:r>
            <a:r>
              <a:rPr lang="it-IT" sz="2000" dirty="0">
                <a:hlinkClick r:id="rId4"/>
              </a:rPr>
              <a:t>https://universitasysei.it</a:t>
            </a:r>
            <a:r>
              <a:rPr lang="it-IT" sz="2000" dirty="0" smtClean="0">
                <a:hlinkClick r:id="rId4"/>
              </a:rPr>
              <a:t>/</a:t>
            </a:r>
            <a:r>
              <a:rPr lang="it-IT" sz="2000" dirty="0" smtClean="0"/>
              <a:t>     </a:t>
            </a:r>
          </a:p>
          <a:p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PER I CLASSICI BASTA LA PAROLA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COME STARE BENE DURANTE IL COVID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FERRARA TRA RINASCITA E RINASCIMENTO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472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04"/>
    </mc:Choice>
    <mc:Fallback>
      <p:transition spd="slow" advTm="5180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" y="0"/>
            <a:ext cx="9491531" cy="71186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164288" y="188640"/>
            <a:ext cx="2180643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ARSENALE:</a:t>
            </a:r>
          </a:p>
          <a:p>
            <a:r>
              <a:rPr lang="it-IT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ECCO LA NUOVA</a:t>
            </a:r>
          </a:p>
          <a:p>
            <a:r>
              <a:rPr lang="it-IT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SEDE </a:t>
            </a:r>
            <a:r>
              <a:rPr lang="it-IT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it-IT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00635" y="5805264"/>
            <a:ext cx="6553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ALL’ANNO PROSSIMO!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24040" r="15488" b="29899"/>
          <a:stretch/>
        </p:blipFill>
        <p:spPr>
          <a:xfrm>
            <a:off x="151670" y="0"/>
            <a:ext cx="9252519" cy="594246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419243" y="-13855"/>
            <a:ext cx="309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</a:p>
          <a:p>
            <a:pPr lvl="0"/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 PRIME 2 ISCRITTE!!!</a:t>
            </a: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066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03"/>
    </mc:Choice>
    <mc:Fallback>
      <p:transition spd="slow" advTm="4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45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8000">
              <a:srgbClr val="D49E6C"/>
            </a:gs>
            <a:gs pos="22000">
              <a:srgbClr val="A65528"/>
            </a:gs>
            <a:gs pos="34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hery\Pictures\la traversata del deserto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59099"/>
            <a:ext cx="9144000" cy="569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211960" y="1831067"/>
            <a:ext cx="4572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sz="2000" b="1" dirty="0">
                <a:solidFill>
                  <a:srgbClr val="0033FF"/>
                </a:solidFill>
                <a:latin typeface="Palatino Linotype"/>
              </a:rPr>
              <a:t>Non il consueto rumore:</a:t>
            </a:r>
            <a:br>
              <a:rPr lang="it-IT" sz="2000" b="1" dirty="0">
                <a:solidFill>
                  <a:srgbClr val="0033FF"/>
                </a:solidFill>
                <a:latin typeface="Palatino Linotype"/>
              </a:rPr>
            </a:br>
            <a:r>
              <a:rPr lang="it-IT" sz="2000" b="1" dirty="0">
                <a:solidFill>
                  <a:srgbClr val="0033FF"/>
                </a:solidFill>
                <a:latin typeface="Palatino Linotype"/>
              </a:rPr>
              <a:t>solo dei gabbiani stupiti</a:t>
            </a:r>
            <a:br>
              <a:rPr lang="it-IT" sz="2000" b="1" dirty="0">
                <a:solidFill>
                  <a:srgbClr val="0033FF"/>
                </a:solidFill>
                <a:latin typeface="Palatino Linotype"/>
              </a:rPr>
            </a:br>
            <a:r>
              <a:rPr lang="it-IT" sz="2000" b="1" dirty="0" err="1">
                <a:solidFill>
                  <a:srgbClr val="0033FF"/>
                </a:solidFill>
                <a:latin typeface="Palatino Linotype"/>
              </a:rPr>
              <a:t>gridano..volando</a:t>
            </a:r>
            <a:r>
              <a:rPr lang="it-IT" sz="2000" b="1" dirty="0">
                <a:solidFill>
                  <a:srgbClr val="0033FF"/>
                </a:solidFill>
                <a:latin typeface="Palatino Linotype"/>
              </a:rPr>
              <a:t> smarriti</a:t>
            </a:r>
            <a:br>
              <a:rPr lang="it-IT" sz="2000" b="1" dirty="0">
                <a:solidFill>
                  <a:srgbClr val="0033FF"/>
                </a:solidFill>
                <a:latin typeface="Palatino Linotype"/>
              </a:rPr>
            </a:br>
            <a:r>
              <a:rPr lang="it-IT" sz="2000" b="1" dirty="0">
                <a:solidFill>
                  <a:srgbClr val="0033FF"/>
                </a:solidFill>
                <a:latin typeface="Palatino Linotype"/>
              </a:rPr>
              <a:t>nel lento passare dell' ore.</a:t>
            </a:r>
            <a:br>
              <a:rPr lang="it-IT" sz="2000" b="1" dirty="0">
                <a:solidFill>
                  <a:srgbClr val="0033FF"/>
                </a:solidFill>
                <a:latin typeface="Palatino Linotype"/>
              </a:rPr>
            </a:br>
            <a:r>
              <a:rPr lang="it-IT" sz="2000" b="1" dirty="0">
                <a:solidFill>
                  <a:srgbClr val="0033FF"/>
                </a:solidFill>
                <a:latin typeface="Palatino Linotype"/>
              </a:rPr>
              <a:t>Di campane tocchi lontani</a:t>
            </a:r>
            <a:br>
              <a:rPr lang="it-IT" sz="2000" b="1" dirty="0">
                <a:solidFill>
                  <a:srgbClr val="0033FF"/>
                </a:solidFill>
                <a:latin typeface="Palatino Linotype"/>
              </a:rPr>
            </a:br>
            <a:r>
              <a:rPr lang="it-IT" sz="2000" b="1" dirty="0">
                <a:solidFill>
                  <a:srgbClr val="0033FF"/>
                </a:solidFill>
                <a:latin typeface="Palatino Linotype"/>
              </a:rPr>
              <a:t>colmano l'aria ferma, immota.</a:t>
            </a:r>
            <a:br>
              <a:rPr lang="it-IT" sz="2000" b="1" dirty="0">
                <a:solidFill>
                  <a:srgbClr val="0033FF"/>
                </a:solidFill>
                <a:latin typeface="Palatino Linotype"/>
              </a:rPr>
            </a:br>
            <a:r>
              <a:rPr lang="it-IT" sz="2000" b="1" dirty="0">
                <a:solidFill>
                  <a:srgbClr val="0033FF"/>
                </a:solidFill>
                <a:latin typeface="Palatino Linotype"/>
              </a:rPr>
              <a:t>Ogni forma m'appare ignota</a:t>
            </a:r>
            <a:br>
              <a:rPr lang="it-IT" sz="2000" b="1" dirty="0">
                <a:solidFill>
                  <a:srgbClr val="0033FF"/>
                </a:solidFill>
                <a:latin typeface="Palatino Linotype"/>
              </a:rPr>
            </a:br>
            <a:r>
              <a:rPr lang="it-IT" sz="2000" b="1" dirty="0">
                <a:solidFill>
                  <a:srgbClr val="0033FF"/>
                </a:solidFill>
                <a:latin typeface="Palatino Linotype"/>
              </a:rPr>
              <a:t>anche quei profili montani.</a:t>
            </a:r>
            <a:endParaRPr lang="it-IT" sz="2000" dirty="0">
              <a:solidFill>
                <a:srgbClr val="3C4858"/>
              </a:solidFill>
              <a:latin typeface="Palatino Linotype"/>
            </a:endParaRPr>
          </a:p>
          <a:p>
            <a:pPr algn="r"/>
            <a:r>
              <a:rPr lang="it-IT" dirty="0">
                <a:solidFill>
                  <a:srgbClr val="0033FF"/>
                </a:solidFill>
                <a:latin typeface="Palatino Linotype"/>
              </a:rPr>
              <a:t> </a:t>
            </a:r>
            <a:endParaRPr lang="it-IT" dirty="0">
              <a:solidFill>
                <a:srgbClr val="3C4858"/>
              </a:solidFill>
              <a:latin typeface="Palatino Linotype"/>
            </a:endParaRPr>
          </a:p>
          <a:p>
            <a:pPr algn="r"/>
            <a:r>
              <a:rPr lang="it-IT" dirty="0">
                <a:solidFill>
                  <a:srgbClr val="0033FF"/>
                </a:solidFill>
                <a:latin typeface="Palatino Linotype"/>
              </a:rPr>
              <a:t>(dal socio Giovanni </a:t>
            </a:r>
            <a:r>
              <a:rPr lang="it-IT" dirty="0" err="1">
                <a:solidFill>
                  <a:srgbClr val="0033FF"/>
                </a:solidFill>
                <a:latin typeface="Palatino Linotype"/>
              </a:rPr>
              <a:t>Gasparetti</a:t>
            </a:r>
            <a:r>
              <a:rPr lang="it-IT" dirty="0">
                <a:solidFill>
                  <a:srgbClr val="0033FF"/>
                </a:solidFill>
                <a:latin typeface="Palatino Linotype"/>
              </a:rPr>
              <a:t>)</a:t>
            </a:r>
            <a:r>
              <a:rPr lang="it-IT" dirty="0">
                <a:solidFill>
                  <a:srgbClr val="3C4858"/>
                </a:solidFill>
                <a:latin typeface="Palatino Linotype"/>
              </a:rPr>
              <a:t/>
            </a:r>
            <a:br>
              <a:rPr lang="it-IT" dirty="0">
                <a:solidFill>
                  <a:srgbClr val="3C4858"/>
                </a:solidFill>
                <a:latin typeface="Palatino Linotype"/>
              </a:rPr>
            </a:br>
            <a:endParaRPr lang="it-IT" b="0" i="0" dirty="0">
              <a:solidFill>
                <a:srgbClr val="3C4858"/>
              </a:solidFill>
              <a:effectLst/>
              <a:latin typeface="Palatino Linotype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228184" y="1369402"/>
            <a:ext cx="2050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latin typeface="Arial"/>
              </a:rPr>
              <a:t>smarrimento</a:t>
            </a:r>
            <a:endParaRPr lang="it-IT" sz="2400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773027"/>
          </a:xfrm>
        </p:spPr>
        <p:txBody>
          <a:bodyPr/>
          <a:lstStyle/>
          <a:p>
            <a:r>
              <a:rPr lang="it-IT" b="1" dirty="0" smtClean="0"/>
              <a:t>La traversata del deserto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30534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86"/>
    </mc:Choice>
    <mc:Fallback>
      <p:transition spd="slow" advTm="2718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ci3.googleusercontent.com/proxy/xDZR0DPo6ElOuETSz6az5LlKEl7BvCiX65CLqRPm6FXWaNQHp6FiYkQtC_fgov53HMk4w_IwLas37_N0fJ5tmtVKS5IxHCMBbPTTAFADlQVr8byDemuSuDREVHwDl3g6R9xYvZBq5DkYt3vtDA1ORBjSKfZfP7KA2o3j4rxd7ABIKFAwvMW6zAxdSTcF8oDcR9RtFqLjKA3FDjiixSacdaoemzwP2ZPLj0U2G2w86ojNqZtsRwlOqcZzhY9P8MkWgJqpzWaFBwP686z9V6JbRSELENg1p0CGVCp0VPSr6JS2Fq2hYHYCpWc6CmJStZEHGcWYUmPPvh-xUBrHIQ-TFkC0NL4aVeDEzlCawvZ1S5YiOIkLRrh-Zu9VoIbL1sHPNnQR_5YHCsUBFmjaXFrrkdL6SmAupZiqAm5aaaakQh5t-SbS4Ld3ScEWGQWT1q6PO_OQ4-7OFHnkBus4zKU_2cZZJo7PZo7A=s0-d-e1-ft#http://35fqj.img.a.d.sendibm1.com/im/1932977/141071d30c191037ebceca4c07a6e6187d9d5a850a53900573061b3a107e3c09.jpg?e=1abpljlJOdFLPqagmlUi8azy-hq_DCSjhmycPPBnh-uRapjjhIeUz4t2LTPtZ_YkP8evjoRARuyOQaDna4YN2fVhG0GqgfiNJkvu7ezKiVnVqj-p0RXD041mI-wJCrRX3xDNtsJDHMPgh_nbe4sd-3A3-37ULDQcVFgZQN08HpffDLL0iHM3SZY6tLLNU90vi-KuPk_SkEEP4VU5R1nCTfpXVEc3m2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0340"/>
            <a:ext cx="161925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ci6.googleusercontent.com/proxy/AtUcthAKTciBqkF5qxDk4JFCuV8OiQeUzQxKPViTFFuQvPVMEys9KFI24ay5FM81G7XdMUWrkMUxoi4Tf8IYeO2ySOjfiLI7kyoV2b3XnjZ1qD_YYN4tGtjHMU2bocwoe9i8I1DMZc3JqqDKNhKpGDVe-wAJs48tDHIqhXKJcj85P609-ElZLxhpw-NLmQCuexC80vUImV7Tg1pfP4gJhSPt41ZI-69zTGptiDkdU3LYW4DDpGorZTX6Nw9CZWp3Xpy-MDt1KrdXptdLSbIbSo_9RVxkTZ1YMs68kblasEji2TwvJK2yogTPjYVE2GCIpYTANXC7ELB0GR1kFEBdvOd_Uu0r0T0PpV1jTgSP6zKjOhxhujmbBM57EByJ8HWEEUt9BV-uoHkmxCtA0D3qrnxDIdHON2dQfWeCL6_rZhKdoZr8WZYuDwNhfo2nNn2HdqZP7N3KL83SLvddLcN3eWZUH_S1ne29=s0-d-e1-ft#http://35fqj.img.a.d.sendibm1.com/im/1932977/7a1b176d362586248f4cfeda1ef2788d6936d58f347f315ef89776619b6f0722.jpg?e=yaJ0S7LHy8QHvuYPUf_EXuQDD9ls0mJl9N4FNeClRdjFAB2zDmUmPX26d7FNsGfa726fSKT8rZxwt6yvB2xliRPF2vvzIw43Pe2JcNNYK0d8YGEx6ULcjoQxFNULS3Mm1WWfxiYcrrQEru6bN98X4IesfpOoHukI2lWTuCLLYpEBm41LGvCW8r2tocRTtzFmnWq5ZUdiTFPeY0yUar_ZgGdt9DYx8iE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00199"/>
            <a:ext cx="16192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899592" y="3059668"/>
            <a:ext cx="1747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azalea=speranza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827806" y="3202689"/>
            <a:ext cx="1504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PASQUA 2020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6445028" y="3039458"/>
            <a:ext cx="2530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acquamarina=ottimismo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88586" y="3573016"/>
            <a:ext cx="84590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dirty="0" smtClean="0">
              <a:solidFill>
                <a:srgbClr val="0000CD"/>
              </a:solidFill>
              <a:latin typeface="Arial"/>
            </a:endParaRPr>
          </a:p>
          <a:p>
            <a:pPr algn="ctr"/>
            <a:r>
              <a:rPr lang="it-IT" dirty="0" smtClean="0">
                <a:solidFill>
                  <a:srgbClr val="0000CD"/>
                </a:solidFill>
                <a:latin typeface="Arial"/>
              </a:rPr>
              <a:t>stiamo </a:t>
            </a:r>
            <a:r>
              <a:rPr lang="it-IT" dirty="0">
                <a:solidFill>
                  <a:srgbClr val="0000CD"/>
                </a:solidFill>
                <a:latin typeface="Arial"/>
              </a:rPr>
              <a:t>vivendo </a:t>
            </a:r>
            <a:r>
              <a:rPr lang="it-IT" b="1" i="1" dirty="0">
                <a:solidFill>
                  <a:srgbClr val="E88C12"/>
                </a:solidFill>
                <a:latin typeface="Arial"/>
              </a:rPr>
              <a:t>la traversata del deserto</a:t>
            </a:r>
            <a:r>
              <a:rPr lang="it-IT" dirty="0">
                <a:solidFill>
                  <a:srgbClr val="0000CD"/>
                </a:solidFill>
                <a:latin typeface="Arial"/>
              </a:rPr>
              <a:t> come momento di riflessione, di uscita temporanea dalla vita ordinaria per </a:t>
            </a:r>
            <a:r>
              <a:rPr lang="it-IT" dirty="0" smtClean="0">
                <a:solidFill>
                  <a:srgbClr val="0000CD"/>
                </a:solidFill>
                <a:latin typeface="Arial"/>
              </a:rPr>
              <a:t>una </a:t>
            </a:r>
            <a:r>
              <a:rPr lang="it-IT" b="1" dirty="0" smtClean="0">
                <a:solidFill>
                  <a:srgbClr val="006400"/>
                </a:solidFill>
                <a:latin typeface="Arial"/>
              </a:rPr>
              <a:t>rinascita</a:t>
            </a:r>
            <a:r>
              <a:rPr lang="it-IT" b="1" dirty="0">
                <a:solidFill>
                  <a:srgbClr val="006400"/>
                </a:solidFill>
                <a:latin typeface="Arial"/>
              </a:rPr>
              <a:t>.</a:t>
            </a:r>
            <a:endParaRPr lang="it-IT" dirty="0">
              <a:solidFill>
                <a:srgbClr val="3C4858"/>
              </a:solidFill>
              <a:latin typeface="Arial"/>
            </a:endParaRPr>
          </a:p>
          <a:p>
            <a:pPr algn="ctr"/>
            <a:r>
              <a:rPr lang="it-IT" dirty="0">
                <a:solidFill>
                  <a:srgbClr val="0000CD"/>
                </a:solidFill>
                <a:latin typeface="Arial"/>
              </a:rPr>
              <a:t>Abbiamo voluto fissare nella nostra memoria questa Pasqua scegliendo di descrivere le parole del poeta con immagini che accendono </a:t>
            </a:r>
            <a:r>
              <a:rPr lang="it-IT" b="1" i="1" dirty="0">
                <a:solidFill>
                  <a:srgbClr val="006400"/>
                </a:solidFill>
                <a:latin typeface="Arial"/>
              </a:rPr>
              <a:t>la speranza</a:t>
            </a:r>
            <a:r>
              <a:rPr lang="it-IT" i="1" dirty="0">
                <a:solidFill>
                  <a:srgbClr val="0000CD"/>
                </a:solidFill>
                <a:latin typeface="Arial"/>
              </a:rPr>
              <a:t> e </a:t>
            </a:r>
            <a:r>
              <a:rPr lang="it-IT" b="1" i="1" dirty="0">
                <a:solidFill>
                  <a:srgbClr val="006400"/>
                </a:solidFill>
                <a:latin typeface="Arial"/>
              </a:rPr>
              <a:t>l'ottimismo</a:t>
            </a:r>
            <a:r>
              <a:rPr lang="it-IT" dirty="0">
                <a:solidFill>
                  <a:srgbClr val="006400"/>
                </a:solidFill>
                <a:latin typeface="Arial"/>
              </a:rPr>
              <a:t>;</a:t>
            </a:r>
            <a:endParaRPr lang="it-IT" dirty="0">
              <a:solidFill>
                <a:srgbClr val="3C4858"/>
              </a:solidFill>
              <a:latin typeface="Arial"/>
            </a:endParaRPr>
          </a:p>
          <a:p>
            <a:pPr algn="ctr"/>
            <a:r>
              <a:rPr lang="it-IT" dirty="0">
                <a:solidFill>
                  <a:srgbClr val="0000CD"/>
                </a:solidFill>
                <a:latin typeface="Arial"/>
              </a:rPr>
              <a:t>poi le abbiamo valorizzate con la serenata di Schubert </a:t>
            </a:r>
            <a:r>
              <a:rPr lang="it-IT" dirty="0" err="1">
                <a:solidFill>
                  <a:srgbClr val="0000CD"/>
                </a:solidFill>
                <a:latin typeface="Arial"/>
              </a:rPr>
              <a:t>perchè</a:t>
            </a:r>
            <a:endParaRPr lang="it-IT" dirty="0">
              <a:solidFill>
                <a:srgbClr val="3C4858"/>
              </a:solidFill>
              <a:latin typeface="Arial"/>
            </a:endParaRPr>
          </a:p>
          <a:p>
            <a:pPr algn="ctr"/>
            <a:r>
              <a:rPr lang="it-IT" dirty="0">
                <a:solidFill>
                  <a:srgbClr val="0000CD"/>
                </a:solidFill>
                <a:latin typeface="Arial"/>
              </a:rPr>
              <a:t>la musica è armonia tra cielo e terra.</a:t>
            </a:r>
            <a:endParaRPr lang="it-IT" dirty="0">
              <a:solidFill>
                <a:srgbClr val="3C4858"/>
              </a:solidFill>
              <a:latin typeface="Arial"/>
            </a:endParaRPr>
          </a:p>
          <a:p>
            <a:pPr algn="ctr"/>
            <a:r>
              <a:rPr lang="it-IT" b="1" i="1" dirty="0">
                <a:solidFill>
                  <a:srgbClr val="008000"/>
                </a:solidFill>
                <a:latin typeface="Arial"/>
              </a:rPr>
              <a:t>"Aspettare è ancora un'occupazione. </a:t>
            </a:r>
            <a:endParaRPr lang="it-IT" dirty="0">
              <a:solidFill>
                <a:srgbClr val="3C4858"/>
              </a:solidFill>
              <a:latin typeface="Arial"/>
            </a:endParaRPr>
          </a:p>
          <a:p>
            <a:pPr algn="ctr"/>
            <a:r>
              <a:rPr lang="it-IT" b="1" i="1" dirty="0">
                <a:solidFill>
                  <a:srgbClr val="008000"/>
                </a:solidFill>
                <a:latin typeface="Arial"/>
              </a:rPr>
              <a:t>E' non aspettare niente che è terribile"</a:t>
            </a:r>
            <a:endParaRPr lang="it-IT" dirty="0">
              <a:solidFill>
                <a:srgbClr val="3C4858"/>
              </a:solidFill>
              <a:latin typeface="Arial"/>
            </a:endParaRPr>
          </a:p>
          <a:p>
            <a:pPr algn="ctr"/>
            <a:r>
              <a:rPr lang="it-IT" i="1" dirty="0">
                <a:solidFill>
                  <a:srgbClr val="3C4858"/>
                </a:solidFill>
                <a:latin typeface="Arial"/>
              </a:rPr>
              <a:t>                                        </a:t>
            </a:r>
            <a:r>
              <a:rPr lang="it-IT" i="1" dirty="0" err="1">
                <a:solidFill>
                  <a:srgbClr val="3C4858"/>
                </a:solidFill>
                <a:latin typeface="Arial"/>
              </a:rPr>
              <a:t>C.Pavese</a:t>
            </a:r>
            <a:r>
              <a:rPr lang="it-IT" i="1" dirty="0">
                <a:solidFill>
                  <a:srgbClr val="3C4858"/>
                </a:solidFill>
                <a:latin typeface="Arial"/>
              </a:rPr>
              <a:t>.    </a:t>
            </a:r>
            <a:endParaRPr lang="it-IT" b="0" i="0" dirty="0">
              <a:solidFill>
                <a:srgbClr val="3C4858"/>
              </a:solidFill>
              <a:effectLst/>
              <a:latin typeface="Arial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18" y="1283028"/>
            <a:ext cx="2448272" cy="1748766"/>
          </a:xfrm>
          <a:prstGeom prst="rect">
            <a:avLst/>
          </a:prstGeom>
        </p:spPr>
      </p:pic>
      <p:sp>
        <p:nvSpPr>
          <p:cNvPr id="12" name="Titolo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C000"/>
                </a:solidFill>
                <a:hlinkClick r:id="rId5"/>
              </a:rPr>
              <a:t>Incipit vita nova</a:t>
            </a:r>
            <a:endParaRPr lang="it-IT" b="1" dirty="0">
              <a:solidFill>
                <a:srgbClr val="FFC000"/>
              </a:solidFill>
            </a:endParaRPr>
          </a:p>
        </p:txBody>
      </p:sp>
      <p:sp>
        <p:nvSpPr>
          <p:cNvPr id="2" name="Freccia a sinistra 1"/>
          <p:cNvSpPr/>
          <p:nvPr/>
        </p:nvSpPr>
        <p:spPr>
          <a:xfrm>
            <a:off x="6732240" y="620688"/>
            <a:ext cx="977974" cy="6623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369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80"/>
    </mc:Choice>
    <mc:Fallback>
      <p:transition spd="slow" advTm="3798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55976" y="1196752"/>
            <a:ext cx="46085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3C4858"/>
                </a:solidFill>
                <a:latin typeface="Arial"/>
              </a:rPr>
              <a:t>abbiamo ricevuto dalla psicologa Viola Bulgari,</a:t>
            </a:r>
          </a:p>
          <a:p>
            <a:pPr algn="ctr"/>
            <a:r>
              <a:rPr lang="it-IT" b="1" dirty="0">
                <a:solidFill>
                  <a:srgbClr val="3C4858"/>
                </a:solidFill>
                <a:latin typeface="Arial"/>
              </a:rPr>
              <a:t>IL VADEMECUM PSICOLOGICO </a:t>
            </a:r>
            <a:r>
              <a:rPr lang="it-IT" b="1" dirty="0" smtClean="0">
                <a:solidFill>
                  <a:srgbClr val="3C4858"/>
                </a:solidFill>
                <a:latin typeface="Arial"/>
              </a:rPr>
              <a:t>CORONAVIRUS</a:t>
            </a:r>
            <a:endParaRPr lang="it-IT" dirty="0">
              <a:solidFill>
                <a:srgbClr val="3C4858"/>
              </a:solidFill>
              <a:latin typeface="Arial"/>
            </a:endParaRPr>
          </a:p>
          <a:p>
            <a:pPr algn="ctr"/>
            <a:r>
              <a:rPr lang="it-IT" dirty="0">
                <a:solidFill>
                  <a:srgbClr val="3C4858"/>
                </a:solidFill>
                <a:latin typeface="Arial"/>
              </a:rPr>
              <a:t>che leggete di seguito</a:t>
            </a:r>
          </a:p>
          <a:p>
            <a:pPr algn="ctr"/>
            <a:r>
              <a:rPr lang="it-IT" dirty="0">
                <a:solidFill>
                  <a:srgbClr val="3C4858"/>
                </a:solidFill>
                <a:latin typeface="Arial"/>
              </a:rPr>
              <a:t> </a:t>
            </a:r>
          </a:p>
          <a:p>
            <a:pPr algn="ctr"/>
            <a:r>
              <a:rPr lang="it-IT" b="1" dirty="0">
                <a:solidFill>
                  <a:srgbClr val="B22222"/>
                </a:solidFill>
                <a:latin typeface="Arial"/>
              </a:rPr>
              <a:t> Trovate, inoltre, in allegato</a:t>
            </a:r>
            <a:endParaRPr lang="it-IT" dirty="0">
              <a:solidFill>
                <a:srgbClr val="3C4858"/>
              </a:solidFill>
              <a:latin typeface="Arial"/>
            </a:endParaRPr>
          </a:p>
          <a:p>
            <a:pPr algn="ctr"/>
            <a:r>
              <a:rPr lang="it-IT" dirty="0">
                <a:solidFill>
                  <a:srgbClr val="3C4858"/>
                </a:solidFill>
                <a:latin typeface="Arial"/>
              </a:rPr>
              <a:t>l'opuscolo</a:t>
            </a:r>
            <a:r>
              <a:rPr lang="it-IT" b="1" dirty="0">
                <a:solidFill>
                  <a:srgbClr val="3C4858"/>
                </a:solidFill>
                <a:latin typeface="Arial"/>
              </a:rPr>
              <a:t> IO RESTO A CASA  </a:t>
            </a:r>
            <a:endParaRPr lang="it-IT" dirty="0">
              <a:solidFill>
                <a:srgbClr val="3C4858"/>
              </a:solidFill>
              <a:latin typeface="Arial"/>
            </a:endParaRPr>
          </a:p>
          <a:p>
            <a:pPr algn="ctr"/>
            <a:r>
              <a:rPr lang="it-IT" dirty="0">
                <a:solidFill>
                  <a:srgbClr val="3C4858"/>
                </a:solidFill>
                <a:latin typeface="Arial"/>
              </a:rPr>
              <a:t>ricco di consigli e attività per re-agire all'isolamento di questo periodo, continuare a rimanere attivi </a:t>
            </a:r>
            <a:r>
              <a:rPr lang="it-IT" dirty="0">
                <a:solidFill>
                  <a:srgbClr val="0000CD"/>
                </a:solidFill>
                <a:latin typeface="Arial"/>
              </a:rPr>
              <a:t>con il corpo e la mente</a:t>
            </a:r>
            <a:endParaRPr lang="it-IT" dirty="0">
              <a:solidFill>
                <a:srgbClr val="3C4858"/>
              </a:solidFill>
              <a:latin typeface="Arial"/>
            </a:endParaRPr>
          </a:p>
          <a:p>
            <a:pPr algn="ctr"/>
            <a:r>
              <a:rPr lang="it-IT" dirty="0">
                <a:solidFill>
                  <a:srgbClr val="3C4858"/>
                </a:solidFill>
                <a:latin typeface="Arial"/>
              </a:rPr>
              <a:t>e in contatto con famigliari ed amici.</a:t>
            </a:r>
          </a:p>
          <a:p>
            <a:pPr algn="ctr"/>
            <a:r>
              <a:rPr lang="it-IT" dirty="0" err="1">
                <a:solidFill>
                  <a:srgbClr val="3C4858"/>
                </a:solidFill>
                <a:latin typeface="Arial"/>
              </a:rPr>
              <a:t>Impegnamoci</a:t>
            </a:r>
            <a:r>
              <a:rPr lang="it-IT" dirty="0">
                <a:solidFill>
                  <a:srgbClr val="3C4858"/>
                </a:solidFill>
                <a:latin typeface="Arial"/>
              </a:rPr>
              <a:t> per stare in buona salute</a:t>
            </a:r>
          </a:p>
          <a:p>
            <a:pPr algn="ctr"/>
            <a:r>
              <a:rPr lang="it-IT" dirty="0">
                <a:solidFill>
                  <a:srgbClr val="3C4858"/>
                </a:solidFill>
                <a:latin typeface="Arial"/>
              </a:rPr>
              <a:t> </a:t>
            </a:r>
          </a:p>
          <a:p>
            <a:pPr algn="ctr"/>
            <a:r>
              <a:rPr lang="it-IT" dirty="0">
                <a:solidFill>
                  <a:srgbClr val="008000"/>
                </a:solidFill>
                <a:latin typeface="Arial"/>
              </a:rPr>
              <a:t>P.S. Il Consiglio di Amministrazione ha effettuato un ulteriore bonifico di € 2000 a favore del Comune di Iseo, per l'acquisto di</a:t>
            </a:r>
            <a:endParaRPr lang="it-IT" dirty="0">
              <a:solidFill>
                <a:srgbClr val="3C4858"/>
              </a:solidFill>
              <a:latin typeface="Arial"/>
            </a:endParaRPr>
          </a:p>
          <a:p>
            <a:pPr algn="ctr"/>
            <a:r>
              <a:rPr lang="it-IT" dirty="0">
                <a:solidFill>
                  <a:srgbClr val="008000"/>
                </a:solidFill>
                <a:latin typeface="Arial"/>
              </a:rPr>
              <a:t>mascherine chirurgiche</a:t>
            </a:r>
            <a:endParaRPr lang="it-IT" dirty="0">
              <a:solidFill>
                <a:srgbClr val="3C4858"/>
              </a:solidFill>
              <a:latin typeface="Arial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556725" y="4125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  <a:latin typeface="Arial"/>
              </a:rPr>
              <a:t>IO RESTO A CASA</a:t>
            </a:r>
            <a:r>
              <a:rPr lang="it-IT" dirty="0">
                <a:solidFill>
                  <a:srgbClr val="0000FF"/>
                </a:solidFill>
                <a:latin typeface="Arial"/>
              </a:rPr>
              <a:t/>
            </a:r>
            <a:br>
              <a:rPr lang="it-IT" dirty="0">
                <a:solidFill>
                  <a:srgbClr val="0000FF"/>
                </a:solidFill>
                <a:latin typeface="Arial"/>
              </a:rPr>
            </a:br>
            <a:r>
              <a:rPr lang="it-IT" i="1" dirty="0">
                <a:solidFill>
                  <a:srgbClr val="0000FF"/>
                </a:solidFill>
                <a:latin typeface="Arial"/>
              </a:rPr>
              <a:t>ancora per un po'</a:t>
            </a:r>
            <a:endParaRPr lang="it-IT" dirty="0">
              <a:solidFill>
                <a:srgbClr val="3C4858"/>
              </a:solid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043"/>
            <a:ext cx="4121404" cy="549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09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12"/>
    </mc:Choice>
    <mc:Fallback>
      <p:transition spd="slow" advTm="3091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>
                <a:alpha val="39000"/>
              </a:srgbClr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44008" y="1412776"/>
            <a:ext cx="43204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  <a:latin typeface="Comic Sans MS"/>
              </a:rPr>
              <a:t>"Non esiste un vascello veloce come un libro per portarci in </a:t>
            </a:r>
            <a:r>
              <a:rPr lang="it-IT" sz="2000" b="1" dirty="0" smtClean="0">
                <a:solidFill>
                  <a:srgbClr val="0000FF"/>
                </a:solidFill>
                <a:latin typeface="Comic Sans MS"/>
              </a:rPr>
              <a:t>terre lontane</a:t>
            </a:r>
            <a:r>
              <a:rPr lang="it-IT" sz="2000" b="1" dirty="0">
                <a:solidFill>
                  <a:srgbClr val="0000FF"/>
                </a:solidFill>
                <a:latin typeface="Comic Sans MS"/>
              </a:rPr>
              <a:t>, né corsieri come una pagina di poesie che si impenna.</a:t>
            </a:r>
            <a:endParaRPr lang="it-IT" sz="2000" dirty="0">
              <a:solidFill>
                <a:srgbClr val="3C4858"/>
              </a:solidFill>
              <a:latin typeface="Comic Sans MS"/>
            </a:endParaRPr>
          </a:p>
          <a:p>
            <a:pPr algn="ctr"/>
            <a:r>
              <a:rPr lang="it-IT" sz="2000" b="1" dirty="0">
                <a:solidFill>
                  <a:srgbClr val="0000FF"/>
                </a:solidFill>
                <a:latin typeface="Comic Sans MS"/>
              </a:rPr>
              <a:t>Questa traversata può farla anche il povero senza oppressione di pedaggio, tanto è frugale il carro dell'anima</a:t>
            </a:r>
            <a:r>
              <a:rPr lang="it-IT" sz="2000" b="1" dirty="0" smtClean="0">
                <a:solidFill>
                  <a:srgbClr val="0000FF"/>
                </a:solidFill>
                <a:latin typeface="Comic Sans MS"/>
              </a:rPr>
              <a:t>".</a:t>
            </a:r>
          </a:p>
          <a:p>
            <a:pPr algn="ctr"/>
            <a:endParaRPr lang="it-IT" sz="2000" b="1" dirty="0" smtClean="0">
              <a:solidFill>
                <a:srgbClr val="0000FF"/>
              </a:solidFill>
              <a:latin typeface="Comic Sans MS"/>
            </a:endParaRPr>
          </a:p>
          <a:p>
            <a:pPr algn="ctr"/>
            <a:r>
              <a:rPr lang="it-IT" sz="2000" b="1" dirty="0" smtClean="0">
                <a:solidFill>
                  <a:srgbClr val="0000FF"/>
                </a:solidFill>
                <a:latin typeface="Comic Sans MS"/>
              </a:rPr>
              <a:t>Emily </a:t>
            </a:r>
            <a:r>
              <a:rPr lang="it-IT" sz="2000" b="1" dirty="0">
                <a:solidFill>
                  <a:srgbClr val="0000FF"/>
                </a:solidFill>
                <a:latin typeface="Comic Sans MS"/>
              </a:rPr>
              <a:t>Dickinso</a:t>
            </a:r>
            <a:r>
              <a:rPr lang="it-IT" b="1" dirty="0">
                <a:solidFill>
                  <a:srgbClr val="0000FF"/>
                </a:solidFill>
                <a:latin typeface="Comic Sans MS"/>
              </a:rPr>
              <a:t>n</a:t>
            </a:r>
            <a:endParaRPr lang="it-IT" b="0" i="0" dirty="0">
              <a:solidFill>
                <a:srgbClr val="3C4858"/>
              </a:solidFill>
              <a:effectLst/>
              <a:latin typeface="Comic Sans MS"/>
            </a:endParaRPr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" y="188640"/>
            <a:ext cx="4645541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a sinistra 3"/>
          <p:cNvSpPr/>
          <p:nvPr/>
        </p:nvSpPr>
        <p:spPr>
          <a:xfrm>
            <a:off x="4798409" y="620688"/>
            <a:ext cx="977974" cy="6623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113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35"/>
    </mc:Choice>
    <mc:Fallback>
      <p:transition spd="slow" advTm="2593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57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4653136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"</a:t>
            </a:r>
            <a:r>
              <a:rPr lang="it-IT" sz="2000" dirty="0"/>
              <a:t> </a:t>
            </a:r>
            <a:r>
              <a:rPr lang="it-IT" sz="2000" b="1" i="1" dirty="0"/>
              <a:t>La pazienza è amara, ma il suo frutto è dolce</a:t>
            </a:r>
            <a:r>
              <a:rPr lang="it-IT" sz="2000" dirty="0"/>
              <a:t>" </a:t>
            </a:r>
            <a:r>
              <a:rPr lang="it-IT" sz="2000" dirty="0" err="1" smtClean="0"/>
              <a:t>J.J.Rousseau</a:t>
            </a:r>
            <a:endParaRPr lang="it-IT" sz="2000" dirty="0" smtClean="0"/>
          </a:p>
          <a:p>
            <a:pPr algn="ctr"/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>Contiamo, pertanto, sulla vostra comprensione e solidarietà per raggiungere gli obiettivi: uscire dalla solitudine, condividere esperienze, tenere in esercizio la nostra mente.</a:t>
            </a:r>
          </a:p>
        </p:txBody>
      </p:sp>
      <p:sp>
        <p:nvSpPr>
          <p:cNvPr id="3" name="Rettangolo 2"/>
          <p:cNvSpPr/>
          <p:nvPr/>
        </p:nvSpPr>
        <p:spPr>
          <a:xfrm>
            <a:off x="6444208" y="1704583"/>
            <a:ext cx="2592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Cronistoria della ricerca controversa della sede perduta</a:t>
            </a:r>
            <a:endParaRPr lang="it-IT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6373469" cy="421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771800" y="2608678"/>
            <a:ext cx="28083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FF00"/>
                </a:solidFill>
              </a:rPr>
              <a:t>UNIVER​SITAS YSEI</a:t>
            </a:r>
          </a:p>
          <a:p>
            <a:r>
              <a:rPr lang="it-IT" sz="2800" dirty="0">
                <a:solidFill>
                  <a:srgbClr val="FFFF00"/>
                </a:solidFill>
              </a:rPr>
              <a:t>"cerca casa"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680190" y="94719"/>
            <a:ext cx="4476595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XXI ANNO</a:t>
            </a:r>
            <a:endParaRPr lang="it-IT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339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55"/>
    </mc:Choice>
    <mc:Fallback>
      <p:transition spd="slow" advTm="2335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3369"/>
            <a:ext cx="7416824" cy="556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9436" y="5877272"/>
            <a:ext cx="8437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ottobre, evocato da giugno, è arrivato, ma nella sostanza nulla è cambiato</a:t>
            </a:r>
            <a:r>
              <a:rPr lang="it-IT" sz="2000" b="1" dirty="0" smtClean="0"/>
              <a:t>,</a:t>
            </a:r>
          </a:p>
          <a:p>
            <a:pPr algn="ctr"/>
            <a:r>
              <a:rPr lang="it-IT" sz="2000" b="1" dirty="0" smtClean="0"/>
              <a:t> </a:t>
            </a:r>
            <a:r>
              <a:rPr lang="it-IT" sz="2000" b="1" dirty="0"/>
              <a:t>meglio molto poco.</a:t>
            </a:r>
          </a:p>
        </p:txBody>
      </p:sp>
    </p:spTree>
    <p:extLst>
      <p:ext uri="{BB962C8B-B14F-4D97-AF65-F5344CB8AC3E}">
        <p14:creationId xmlns:p14="http://schemas.microsoft.com/office/powerpoint/2010/main" val="223800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19"/>
    </mc:Choice>
    <mc:Fallback>
      <p:transition spd="slow" advTm="2091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6048672" cy="609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372200" y="1977761"/>
            <a:ext cx="280831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8000"/>
                </a:solidFill>
                <a:latin typeface="Verdana"/>
              </a:rPr>
              <a:t>La vita non è aspettare che passi la tempesta, ma imparare a ballare sotto la pioggia.</a:t>
            </a:r>
            <a:r>
              <a:rPr lang="it-IT" b="1" dirty="0">
                <a:solidFill>
                  <a:srgbClr val="3C4858"/>
                </a:solidFill>
                <a:latin typeface="Verdana"/>
              </a:rPr>
              <a:t> </a:t>
            </a:r>
            <a:endParaRPr lang="it-IT" b="1" dirty="0" smtClean="0">
              <a:solidFill>
                <a:srgbClr val="3C4858"/>
              </a:solidFill>
              <a:latin typeface="Verdana"/>
            </a:endParaRPr>
          </a:p>
          <a:p>
            <a:pPr algn="ctr"/>
            <a:r>
              <a:rPr lang="it-IT" dirty="0">
                <a:solidFill>
                  <a:srgbClr val="3C4858"/>
                </a:solidFill>
                <a:latin typeface="Verdana"/>
              </a:rPr>
              <a:t/>
            </a:r>
            <a:br>
              <a:rPr lang="it-IT" dirty="0">
                <a:solidFill>
                  <a:srgbClr val="3C4858"/>
                </a:solidFill>
                <a:latin typeface="Verdana"/>
              </a:rPr>
            </a:br>
            <a:r>
              <a:rPr lang="it-IT" dirty="0">
                <a:solidFill>
                  <a:srgbClr val="3C4858"/>
                </a:solidFill>
                <a:latin typeface="Verdana"/>
              </a:rPr>
              <a:t>(Mahatma Gandhi)</a:t>
            </a:r>
          </a:p>
        </p:txBody>
      </p:sp>
      <p:sp>
        <p:nvSpPr>
          <p:cNvPr id="4" name="Rettangolo 3"/>
          <p:cNvSpPr/>
          <p:nvPr/>
        </p:nvSpPr>
        <p:spPr>
          <a:xfrm>
            <a:off x="6516216" y="476672"/>
            <a:ext cx="2315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3"/>
                </a:solidFill>
                <a:effectLst/>
                <a:hlinkClick r:id="rId3"/>
              </a:rPr>
              <a:t>ATTESA</a:t>
            </a:r>
            <a:endParaRPr lang="it-IT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3657" y="6317402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don Tonino Bello: «</a:t>
            </a:r>
            <a:r>
              <a:rPr lang="it-IT" b="1" i="1" dirty="0"/>
              <a:t>se oggi non sappiamo attendere </a:t>
            </a:r>
            <a:r>
              <a:rPr lang="it-IT" b="1" i="1" dirty="0" smtClean="0"/>
              <a:t>più </a:t>
            </a:r>
            <a:r>
              <a:rPr lang="it-IT" b="1" i="1" dirty="0"/>
              <a:t>è </a:t>
            </a:r>
            <a:r>
              <a:rPr lang="it-IT" b="1" i="1" dirty="0" smtClean="0"/>
              <a:t>perché́ </a:t>
            </a:r>
            <a:r>
              <a:rPr lang="it-IT" b="1" i="1" dirty="0"/>
              <a:t>siamo a corto di speranza</a:t>
            </a:r>
            <a:r>
              <a:rPr lang="it-IT" b="1" dirty="0"/>
              <a:t>»</a:t>
            </a:r>
            <a:endParaRPr lang="it-IT" dirty="0"/>
          </a:p>
        </p:txBody>
      </p:sp>
      <p:sp>
        <p:nvSpPr>
          <p:cNvPr id="6" name="Freccia a sinistra 5"/>
          <p:cNvSpPr/>
          <p:nvPr/>
        </p:nvSpPr>
        <p:spPr>
          <a:xfrm rot="18178483">
            <a:off x="7523384" y="198934"/>
            <a:ext cx="654607" cy="3422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621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32"/>
    </mc:Choice>
    <mc:Fallback>
      <p:transition spd="slow" advTm="2773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5" y="37433"/>
            <a:ext cx="8117372" cy="426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64351" y="4302224"/>
            <a:ext cx="7973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Arial"/>
              </a:rPr>
              <a:t>Basterà il filo bianco dell’aurora a separarci dalla notte?</a:t>
            </a:r>
          </a:p>
          <a:p>
            <a:pPr algn="ctr"/>
            <a:r>
              <a:rPr lang="it-IT" dirty="0">
                <a:solidFill>
                  <a:srgbClr val="3C4858"/>
                </a:solidFill>
                <a:latin typeface="Arial"/>
              </a:rPr>
              <a:t>                                                                                     (</a:t>
            </a:r>
            <a:r>
              <a:rPr lang="it-IT" i="1" dirty="0">
                <a:solidFill>
                  <a:srgbClr val="3C4858"/>
                </a:solidFill>
                <a:latin typeface="Arial"/>
              </a:rPr>
              <a:t>Margaret </a:t>
            </a:r>
            <a:r>
              <a:rPr lang="it-IT" i="1" dirty="0" err="1">
                <a:solidFill>
                  <a:srgbClr val="3C4858"/>
                </a:solidFill>
                <a:latin typeface="Arial"/>
              </a:rPr>
              <a:t>Mazzantini</a:t>
            </a:r>
            <a:r>
              <a:rPr lang="it-IT" dirty="0">
                <a:solidFill>
                  <a:srgbClr val="3C4858"/>
                </a:solidFill>
                <a:latin typeface="Arial"/>
              </a:rPr>
              <a:t>)</a:t>
            </a:r>
          </a:p>
        </p:txBody>
      </p:sp>
      <p:sp>
        <p:nvSpPr>
          <p:cNvPr id="4" name="Rettangolo 3"/>
          <p:cNvSpPr/>
          <p:nvPr/>
        </p:nvSpPr>
        <p:spPr>
          <a:xfrm>
            <a:off x="107504" y="5085184"/>
            <a:ext cx="897039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Sono profetiche le parole della canzone </a:t>
            </a:r>
            <a:r>
              <a:rPr lang="it-IT" b="1" dirty="0">
                <a:hlinkClick r:id="rId3"/>
              </a:rPr>
              <a:t>"L'attesa"</a:t>
            </a:r>
            <a:r>
              <a:rPr lang="it-IT" dirty="0"/>
              <a:t>, che Giorgio Gaber  scrisse nel 1981 e che vi invitiamo ad ascoltare. </a:t>
            </a:r>
          </a:p>
          <a:p>
            <a:pPr algn="ctr"/>
            <a:r>
              <a:rPr lang="it-IT" dirty="0"/>
              <a:t> Inoltre in allegato </a:t>
            </a:r>
            <a:r>
              <a:rPr lang="it-IT" dirty="0" smtClean="0"/>
              <a:t>Margherita, </a:t>
            </a:r>
            <a:r>
              <a:rPr lang="it-IT" dirty="0"/>
              <a:t>nostra docente nel corso di poesia, presenta il racconto di </a:t>
            </a:r>
            <a:r>
              <a:rPr lang="it-IT" dirty="0" err="1"/>
              <a:t>Guy</a:t>
            </a:r>
            <a:r>
              <a:rPr lang="it-IT" dirty="0"/>
              <a:t> de Maupassant </a:t>
            </a:r>
            <a:r>
              <a:rPr lang="it-IT" b="1" dirty="0">
                <a:hlinkClick r:id="rId4"/>
              </a:rPr>
              <a:t>"Plenilunio",</a:t>
            </a:r>
            <a:r>
              <a:rPr lang="it-IT" b="1" dirty="0"/>
              <a:t> </a:t>
            </a:r>
            <a:r>
              <a:rPr lang="it-IT" dirty="0"/>
              <a:t>come invito ad un cambio di prospettiva</a:t>
            </a:r>
          </a:p>
          <a:p>
            <a:pPr algn="ctr"/>
            <a:r>
              <a:rPr lang="it-IT" dirty="0"/>
              <a:t>Buon </a:t>
            </a:r>
            <a:r>
              <a:rPr lang="it-IT" sz="2000" b="1" dirty="0">
                <a:hlinkClick r:id="rId5"/>
              </a:rPr>
              <a:t>ascolto </a:t>
            </a:r>
            <a:r>
              <a:rPr lang="it-IT" dirty="0"/>
              <a:t>e buona lettura!</a:t>
            </a:r>
          </a:p>
        </p:txBody>
      </p:sp>
      <p:sp>
        <p:nvSpPr>
          <p:cNvPr id="5" name="Freccia a sinistra 4"/>
          <p:cNvSpPr/>
          <p:nvPr/>
        </p:nvSpPr>
        <p:spPr>
          <a:xfrm rot="19288353">
            <a:off x="4355976" y="4625389"/>
            <a:ext cx="648072" cy="4597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</a:t>
            </a:r>
            <a:endParaRPr lang="it-IT" dirty="0"/>
          </a:p>
        </p:txBody>
      </p:sp>
      <p:sp>
        <p:nvSpPr>
          <p:cNvPr id="7" name="Freccia a sinistra 6"/>
          <p:cNvSpPr/>
          <p:nvPr/>
        </p:nvSpPr>
        <p:spPr>
          <a:xfrm rot="19995462" flipH="1">
            <a:off x="2144172" y="6299066"/>
            <a:ext cx="614920" cy="4443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359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62"/>
    </mc:Choice>
    <mc:Fallback>
      <p:transition spd="slow" advTm="3256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346</Words>
  <Application>Microsoft Office PowerPoint</Application>
  <PresentationFormat>Presentazione su schermo (4:3)</PresentationFormat>
  <Paragraphs>107</Paragraphs>
  <Slides>14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 RIPERCORRERE  IL PERIODO «SOSPESO»</vt:lpstr>
      <vt:lpstr>La traversata del deserto</vt:lpstr>
      <vt:lpstr>Incipit vita nova</vt:lpstr>
      <vt:lpstr>Presentazione standard di PowerPoint</vt:lpstr>
      <vt:lpstr>Presentazione standard di PowerPoint</vt:lpstr>
      <vt:lpstr>XXI ANNO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 RIPERCORRERE CON VOI IL PERIODO «SOSPESO»</dc:title>
  <dc:creator>Ghery</dc:creator>
  <cp:lastModifiedBy>ghery</cp:lastModifiedBy>
  <cp:revision>64</cp:revision>
  <dcterms:created xsi:type="dcterms:W3CDTF">2021-05-14T15:50:30Z</dcterms:created>
  <dcterms:modified xsi:type="dcterms:W3CDTF">2021-05-24T17:31:06Z</dcterms:modified>
</cp:coreProperties>
</file>