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68" r:id="rId3"/>
    <p:sldId id="266" r:id="rId4"/>
    <p:sldId id="267" r:id="rId5"/>
    <p:sldId id="259" r:id="rId6"/>
    <p:sldId id="260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927056572849211"/>
          <c:y val="0"/>
          <c:w val="0.53093210340789843"/>
          <c:h val="0.6877119013326018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735-4AAA-BE97-23EED53DBD0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735-4AAA-BE97-23EED53DBD0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735-4AAA-BE97-23EED53DBD0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735-4AAA-BE97-23EED53DBD0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735-4AAA-BE97-23EED53DBD0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735-4AAA-BE97-23EED53DBD01}"/>
              </c:ext>
            </c:extLst>
          </c:dPt>
          <c:dLbls>
            <c:dLbl>
              <c:idx val="4"/>
              <c:layout>
                <c:manualLayout>
                  <c:x val="6.5221211406189819E-2"/>
                  <c:y val="-0.1531911421373344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735-4AAA-BE97-23EED53DBD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soci!$A$17:$A$22</c:f>
              <c:strCache>
                <c:ptCount val="6"/>
                <c:pt idx="0">
                  <c:v>Iseo</c:v>
                </c:pt>
                <c:pt idx="1">
                  <c:v>Provaglio d'iseo</c:v>
                </c:pt>
                <c:pt idx="2">
                  <c:v>Sale Marasino</c:v>
                </c:pt>
                <c:pt idx="3">
                  <c:v>Sarnico</c:v>
                </c:pt>
                <c:pt idx="4">
                  <c:v>Corte Franca</c:v>
                </c:pt>
                <c:pt idx="5">
                  <c:v>altri</c:v>
                </c:pt>
              </c:strCache>
            </c:strRef>
          </c:cat>
          <c:val>
            <c:numRef>
              <c:f>soci!$B$17:$B$22</c:f>
              <c:numCache>
                <c:formatCode>General</c:formatCode>
                <c:ptCount val="6"/>
                <c:pt idx="0">
                  <c:v>98</c:v>
                </c:pt>
                <c:pt idx="1">
                  <c:v>36</c:v>
                </c:pt>
                <c:pt idx="2">
                  <c:v>23</c:v>
                </c:pt>
                <c:pt idx="3">
                  <c:v>16</c:v>
                </c:pt>
                <c:pt idx="4">
                  <c:v>14</c:v>
                </c:pt>
                <c:pt idx="5">
                  <c:v>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735-4AAA-BE97-23EED53DBD0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7BC76-99CD-4D48-AC4E-04B29E9AAC86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15DE4D-20B2-477E-AFE1-9A11DC4EE7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230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81404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6945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723A14-61E1-4876-8CFE-6E475E6AE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0EADF18-84AD-4B86-AB15-00FD634DE6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0EDF07-156F-42CC-AEDE-58FC80702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54C0DF-71B9-4CF5-BDE3-1CED02B29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68B7829-35C1-4BEF-98AF-B22702065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163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A7B45C-82E0-4FA1-BBA3-85FEF4E7C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342CCE1-24F7-4038-970D-50BFD1F29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EF8314-6716-40D7-92EA-AE531B293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E55431-9EBB-470E-8D88-22E65DDD2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792C95-B472-445C-A9B8-C61E0EEA6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643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E6BA283-D9A7-49CA-91FA-2850841890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2EFAF2C-C568-4336-9B7F-3368B942C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5F43F4-BBFF-48B8-AE47-6FB360487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3D6DB3-013B-491E-A51F-28713FCEF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39036F-120A-4B4F-959E-280A97AFF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3288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Vuota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62126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Titolo e contenut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3440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Diapositiva titol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7892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Intestazione sezion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0678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Due contenut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0326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Confron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08144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Solo titol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50671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Contenuto con didascalia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7898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1D08D8-3ED7-48FA-A0FD-AE8AB4EDD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A2057D-E8B3-4EFF-B9EC-96B961DBF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BFE466-769F-4974-B1A4-EBF8B3D97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C5C1CB-49BF-45A6-AF63-46B0FDD19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80DC1B-CA5D-4EC1-B8EA-36A4628B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35133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Immagine con didascalia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5992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Titolo e testo vertical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833020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245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1_Titolo e testo vertica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285039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800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8219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C1237E-4950-4B47-8EFC-641F07A9F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E19210A-D06C-460D-85D9-2425704EC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6D6A48E-95A1-46BC-A3C7-F1EFB08C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370103-896D-4CC5-90C1-36A66A2C0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CBB088-1409-40F0-A4AE-0F5DDDC9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41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F3ACA7-A417-4C1F-B791-112E242F7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969F76-EC35-4116-B942-86C8AE3FF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9FAF466-1FD0-4CCC-9A4C-0FD1072F0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C72A66B-0A17-425E-BC89-6DB2B073C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1A9BC37-337C-426B-8A03-43168D177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290F84C-91D5-400B-B3D8-1D33F83B3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5997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9FE625-3A0A-4E2E-AE45-CA1BE09AE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93479-3B01-4B05-A541-45660A3AB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A3C0A8E-27A5-4854-8B9F-00D9904F1D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A597E4D-1494-4CBA-9F13-9474DE265C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C8580FF-128B-419B-857F-5FA77DDA79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ABDFD68-A4E7-4F7D-953A-AC28654AA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4039C60-7ECC-45F0-870F-4D102C037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8449108-A184-43AC-906E-C8552D2E7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0308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587E90-4426-4F49-976F-29A111C32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67586CD-18CF-42FD-913B-7B15929D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4057AC5-1894-46E4-890C-8FA4B2549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4C1C70-726A-4442-B1F8-FAFA9F1EF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4664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79926DD-44EB-493C-8DA0-34A0887AA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07F21E0-6A55-4FF0-A669-1EF2766BC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273CC3A-8453-45AD-AE28-8AEF601AB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23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8E7CDB-5DC2-44A2-812A-D1583749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867500-A8D4-497B-A378-17CC3B49B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FDDDC12-0347-427B-9A63-2F7FB02AE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6FD34B6-763A-40AB-96EC-36661E1E1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FF6D844-7063-4479-B3CA-5CA2EE8C3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DFD70F-CB1A-4B66-BA41-F2FD53AF1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182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A69CD3-0500-45FC-AF03-7A0FF3CBD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0A21968-8852-4E73-8987-6FD63F648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B2ADCF8-3C4C-4BBC-A7A9-05165432D2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84A56D1-F389-4090-9134-C63E90DD3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6EE5CDE-C77D-4105-8862-1A0385190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949EA51-BDB3-41B6-BA9A-FCB2F1F4E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9926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16CA2A-703B-4789-BAA6-57920F7E4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0C0838-8E18-4A24-9FEE-4309494DB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C5B790-8074-429B-8FAB-9B7DC1CE6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4CA7B-F349-4F23-A2B3-FDC4E92CB3AE}" type="datetimeFigureOut">
              <a:rPr lang="it-IT" smtClean="0"/>
              <a:t>30/05/2022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EF5BE1-9319-495A-B9F6-353C2EEAB6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4C5FDA9-1937-46A6-B399-A7A6DF53F0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0A4CE-8CD6-407A-A1A1-E355C7F4EF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426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224598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C9D8D390-A076-40CB-BE81-F088E04AE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0988" y="1219201"/>
            <a:ext cx="7772400" cy="1470025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it-IT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Riepilogo dati</a:t>
            </a:r>
          </a:p>
        </p:txBody>
      </p:sp>
      <p:sp>
        <p:nvSpPr>
          <p:cNvPr id="6" name="Google Shape;84;p13">
            <a:extLst>
              <a:ext uri="{FF2B5EF4-FFF2-40B4-BE49-F238E27FC236}">
                <a16:creationId xmlns:a16="http://schemas.microsoft.com/office/drawing/2014/main" id="{F6821697-39E6-4142-976A-8141A32E54E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895600" y="3112477"/>
            <a:ext cx="6400800" cy="15696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indent="0">
              <a:spcBef>
                <a:spcPts val="0"/>
              </a:spcBef>
            </a:pPr>
            <a:r>
              <a:rPr lang="it-IT" sz="4800" b="1" dirty="0">
                <a:solidFill>
                  <a:srgbClr val="DF322D"/>
                </a:solidFill>
              </a:rPr>
              <a:t>ANNO ACCADEMICO  2021-2022</a:t>
            </a:r>
            <a:endParaRPr sz="4800" b="1" dirty="0">
              <a:solidFill>
                <a:srgbClr val="DF322D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3149505-408E-4DBD-BB17-63BE33AC5C52}"/>
              </a:ext>
            </a:extLst>
          </p:cNvPr>
          <p:cNvSpPr txBox="1"/>
          <p:nvPr/>
        </p:nvSpPr>
        <p:spPr>
          <a:xfrm>
            <a:off x="1524000" y="6203853"/>
            <a:ext cx="9045526" cy="30777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endParaRPr lang="it-IT"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484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/>
        </p:nvSpPr>
        <p:spPr>
          <a:xfrm>
            <a:off x="1767013" y="489400"/>
            <a:ext cx="8725305" cy="83099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</a:pPr>
            <a:r>
              <a:rPr lang="it-IT" sz="4800" b="1" kern="0" dirty="0">
                <a:solidFill>
                  <a:srgbClr val="DF322D"/>
                </a:solidFill>
                <a:latin typeface="Calibri"/>
                <a:ea typeface="Calibri"/>
                <a:cs typeface="Calibri"/>
                <a:sym typeface="Calibri"/>
              </a:rPr>
              <a:t>ANNO ACCADEMICO  2021-2022</a:t>
            </a:r>
            <a:endParaRPr sz="4800" b="1" kern="0" dirty="0">
              <a:solidFill>
                <a:srgbClr val="DF322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88349" y="1695376"/>
            <a:ext cx="4677489" cy="4269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265838" y="1695376"/>
            <a:ext cx="4402163" cy="4269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072D318F-E1B5-42B2-B653-7E5E5885CF13}"/>
              </a:ext>
            </a:extLst>
          </p:cNvPr>
          <p:cNvSpPr txBox="1"/>
          <p:nvPr/>
        </p:nvSpPr>
        <p:spPr>
          <a:xfrm>
            <a:off x="3634154" y="2363373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36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317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B820E0B-D18F-4646-B42F-18E9EB18CDD6}"/>
              </a:ext>
            </a:extLst>
          </p:cNvPr>
          <p:cNvSpPr txBox="1"/>
          <p:nvPr/>
        </p:nvSpPr>
        <p:spPr>
          <a:xfrm>
            <a:off x="8189741" y="2205911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36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66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7D0E331-B94A-41F6-9E24-7DE5006DCC08}"/>
              </a:ext>
            </a:extLst>
          </p:cNvPr>
          <p:cNvSpPr txBox="1"/>
          <p:nvPr/>
        </p:nvSpPr>
        <p:spPr>
          <a:xfrm>
            <a:off x="3754242" y="4682197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36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251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2320607-4654-4CD6-AAA3-060347C33D2C}"/>
              </a:ext>
            </a:extLst>
          </p:cNvPr>
          <p:cNvSpPr txBox="1"/>
          <p:nvPr/>
        </p:nvSpPr>
        <p:spPr>
          <a:xfrm>
            <a:off x="8288215" y="4669782"/>
            <a:ext cx="119575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</a:pPr>
            <a:r>
              <a:rPr lang="it-IT" sz="3600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70378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97647"/>
          </a:srgbClr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6418" y="50846"/>
            <a:ext cx="7884368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0A8F70BF-73A6-4569-81BA-FB1153555FF3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120059" y="886266"/>
          <a:ext cx="7395584" cy="59208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EDB1165F-85D8-4B3C-BEC3-FFB2F5A37A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638518"/>
              </p:ext>
            </p:extLst>
          </p:nvPr>
        </p:nvGraphicFramePr>
        <p:xfrm>
          <a:off x="7467039" y="1220373"/>
          <a:ext cx="2982351" cy="4094139"/>
        </p:xfrm>
        <a:graphic>
          <a:graphicData uri="http://schemas.openxmlformats.org/drawingml/2006/table">
            <a:tbl>
              <a:tblPr/>
              <a:tblGrid>
                <a:gridCol w="2052787">
                  <a:extLst>
                    <a:ext uri="{9D8B030D-6E8A-4147-A177-3AD203B41FA5}">
                      <a16:colId xmlns:a16="http://schemas.microsoft.com/office/drawing/2014/main" val="2399762163"/>
                    </a:ext>
                  </a:extLst>
                </a:gridCol>
                <a:gridCol w="929564">
                  <a:extLst>
                    <a:ext uri="{9D8B030D-6E8A-4147-A177-3AD203B41FA5}">
                      <a16:colId xmlns:a16="http://schemas.microsoft.com/office/drawing/2014/main" val="910728122"/>
                    </a:ext>
                  </a:extLst>
                </a:gridCol>
              </a:tblGrid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u="none" strike="noStrike" dirty="0">
                          <a:effectLst/>
                        </a:rPr>
                        <a:t>Iseo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u="none" strike="noStrike">
                          <a:effectLst/>
                        </a:rPr>
                        <a:t>98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833286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u="none" strike="noStrike">
                          <a:effectLst/>
                        </a:rPr>
                        <a:t>Provaglio d'iseo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u="none" strike="noStrike">
                          <a:effectLst/>
                        </a:rPr>
                        <a:t>36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437329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u="none" strike="noStrike">
                          <a:effectLst/>
                        </a:rPr>
                        <a:t>Sale Marasino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u="none" strike="noStrike">
                          <a:effectLst/>
                        </a:rPr>
                        <a:t>23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009827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u="none" strike="noStrike">
                          <a:effectLst/>
                        </a:rPr>
                        <a:t>Sarnico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u="none" strike="noStrike">
                          <a:effectLst/>
                        </a:rPr>
                        <a:t>16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309583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u="none" strike="noStrike">
                          <a:effectLst/>
                        </a:rPr>
                        <a:t>Corte Franca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u="none" strike="noStrike">
                          <a:effectLst/>
                        </a:rPr>
                        <a:t>14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614556"/>
                  </a:ext>
                </a:extLst>
              </a:tr>
              <a:tr h="501748">
                <a:tc>
                  <a:txBody>
                    <a:bodyPr/>
                    <a:lstStyle/>
                    <a:p>
                      <a:pPr algn="l" fontAlgn="b"/>
                      <a:r>
                        <a:rPr lang="it-IT" sz="2800" u="none" strike="noStrike">
                          <a:effectLst/>
                        </a:rPr>
                        <a:t>altri</a:t>
                      </a:r>
                      <a:endParaRPr lang="it-IT" sz="2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800" u="none" strike="noStrike" dirty="0">
                          <a:effectLst/>
                        </a:rPr>
                        <a:t>130</a:t>
                      </a:r>
                      <a:endParaRPr lang="it-IT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3062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40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1919536" y="27012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Clr>
                <a:srgbClr val="0C0C0C"/>
              </a:buClr>
              <a:buSzPts val="3600"/>
            </a:pPr>
            <a:r>
              <a:rPr lang="it-IT" sz="3600" b="1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CORSI   </a:t>
            </a:r>
            <a:r>
              <a:rPr lang="it-IT" sz="3600" b="1" u="sng" dirty="0" err="1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a.a</a:t>
            </a:r>
            <a:r>
              <a:rPr lang="it-IT" sz="3600" b="1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 2021 - 2022</a:t>
            </a:r>
            <a:endParaRPr sz="3600" b="1" dirty="0">
              <a:solidFill>
                <a:srgbClr val="0C0C0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07" name="Google Shape;107;p16"/>
          <p:cNvGraphicFramePr/>
          <p:nvPr>
            <p:extLst/>
          </p:nvPr>
        </p:nvGraphicFramePr>
        <p:xfrm>
          <a:off x="1524001" y="1328359"/>
          <a:ext cx="9005975" cy="55296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692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0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1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14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33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u="none" strike="noStrike" cap="non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sessione autunno 2021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corsi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6  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lezioni </a:t>
                      </a: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30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partecipanti nr. 321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8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sessione inverno - primavera 2022</a:t>
                      </a: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corsi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8 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lezioni 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64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partecipanti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301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8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TOTALE GENERALE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a.a</a:t>
                      </a: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 2021-2022</a:t>
                      </a: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corsi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14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lezioni 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94</a:t>
                      </a:r>
                      <a:endParaRPr sz="28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partecipanti 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622</a:t>
                      </a:r>
                      <a:endParaRPr sz="28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8" name="Google Shape;108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tile tx="0" ty="0" sx="100000" sy="100000" flip="none" algn="tl"/>
        </a:blip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>
            <a:spLocks noGrp="1"/>
          </p:cNvSpPr>
          <p:nvPr>
            <p:ph type="title"/>
          </p:nvPr>
        </p:nvSpPr>
        <p:spPr>
          <a:xfrm>
            <a:off x="1919536" y="33265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Clr>
                <a:srgbClr val="0C0C0C"/>
              </a:buClr>
              <a:buSzPts val="3600"/>
            </a:pPr>
            <a:r>
              <a:rPr lang="it-IT" sz="3600" b="1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Uscite culturali e viaggi  </a:t>
            </a:r>
            <a:r>
              <a:rPr lang="it-IT" sz="3600" b="1" u="sng" dirty="0" err="1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a.a</a:t>
            </a:r>
            <a:r>
              <a:rPr lang="it-IT" sz="3600" b="1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2021-2022</a:t>
            </a:r>
            <a:endParaRPr sz="3600" b="1" dirty="0">
              <a:solidFill>
                <a:srgbClr val="0C0C0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15" name="Google Shape;115;p17"/>
          <p:cNvGraphicFramePr/>
          <p:nvPr>
            <p:extLst/>
          </p:nvPr>
        </p:nvGraphicFramePr>
        <p:xfrm>
          <a:off x="1713781" y="1457400"/>
          <a:ext cx="8743204" cy="54006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3029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4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5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00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sessione autunno 2021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uscite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2</a:t>
                      </a: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CREMONA  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Iscritti 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75</a:t>
                      </a:r>
                      <a:endParaRPr sz="28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sessione inverno - primavera 2022</a:t>
                      </a: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uscite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 1</a:t>
                      </a:r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PARMA</a:t>
                      </a:r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FONTANELLATO  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Iscritti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40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0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TOTALE </a:t>
                      </a:r>
                      <a:r>
                        <a:rPr lang="it-IT" sz="2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GENERALE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</a:t>
                      </a:r>
                      <a:r>
                        <a:rPr lang="it-IT" sz="2800" b="1" dirty="0" err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.a</a:t>
                      </a:r>
                      <a:r>
                        <a:rPr lang="it-IT" sz="2800" b="1" dirty="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 2021-2022</a:t>
                      </a:r>
                      <a:endParaRPr sz="2800" b="1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uscite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Pts val="2800"/>
                        <a:buFont typeface="Times New Roman"/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3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Iscritti 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8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nr. 115</a:t>
                      </a:r>
                      <a:endParaRPr sz="28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16" name="Google Shape;116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54076" y="-1908"/>
            <a:ext cx="2013924" cy="4886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omb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137</Words>
  <Application>Microsoft Office PowerPoint</Application>
  <PresentationFormat>Widescreen</PresentationFormat>
  <Paragraphs>62</Paragraphs>
  <Slides>5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di Office</vt:lpstr>
      <vt:lpstr>1_Tema di Office</vt:lpstr>
      <vt:lpstr>Riepilogo dati</vt:lpstr>
      <vt:lpstr>Presentazione standard di PowerPoint</vt:lpstr>
      <vt:lpstr>Presentazione standard di PowerPoint</vt:lpstr>
      <vt:lpstr>CORSI   a.a.  2021 - 2022</vt:lpstr>
      <vt:lpstr>Uscite culturali e viaggi  a.a. 2021-2022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Riepilogo dati</dc:title>
  <dc:creator>margherita migliorini</dc:creator>
  <cp:lastModifiedBy>margherita migliorini</cp:lastModifiedBy>
  <cp:revision>1</cp:revision>
  <dcterms:created xsi:type="dcterms:W3CDTF">2022-05-30T16:27:52Z</dcterms:created>
  <dcterms:modified xsi:type="dcterms:W3CDTF">2022-05-30T16:34:02Z</dcterms:modified>
</cp:coreProperties>
</file>