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8" r:id="rId3"/>
    <p:sldId id="266" r:id="rId4"/>
    <p:sldId id="267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056572849211"/>
          <c:y val="0"/>
          <c:w val="0.53093210340789843"/>
          <c:h val="0.687711901332601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735-4AAA-BE97-23EED53DBD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735-4AAA-BE97-23EED53DBD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735-4AAA-BE97-23EED53DBD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735-4AAA-BE97-23EED53DBD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735-4AAA-BE97-23EED53DBD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735-4AAA-BE97-23EED53DBD01}"/>
              </c:ext>
            </c:extLst>
          </c:dPt>
          <c:dLbls>
            <c:dLbl>
              <c:idx val="4"/>
              <c:layout>
                <c:manualLayout>
                  <c:x val="6.5221211406189819E-2"/>
                  <c:y val="-0.153191142137334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35-4AAA-BE97-23EED53DB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soci!$A$17:$A$22</c:f>
              <c:strCache>
                <c:ptCount val="6"/>
                <c:pt idx="0">
                  <c:v>Iseo</c:v>
                </c:pt>
                <c:pt idx="1">
                  <c:v>Provaglio d'iseo</c:v>
                </c:pt>
                <c:pt idx="2">
                  <c:v>Sale Marasino</c:v>
                </c:pt>
                <c:pt idx="3">
                  <c:v>Sarnico</c:v>
                </c:pt>
                <c:pt idx="4">
                  <c:v>Corte Franca</c:v>
                </c:pt>
                <c:pt idx="5">
                  <c:v>altri</c:v>
                </c:pt>
              </c:strCache>
            </c:strRef>
          </c:cat>
          <c:val>
            <c:numRef>
              <c:f>soci!$B$17:$B$22</c:f>
              <c:numCache>
                <c:formatCode>General</c:formatCode>
                <c:ptCount val="6"/>
                <c:pt idx="0">
                  <c:v>98</c:v>
                </c:pt>
                <c:pt idx="1">
                  <c:v>36</c:v>
                </c:pt>
                <c:pt idx="2">
                  <c:v>23</c:v>
                </c:pt>
                <c:pt idx="3">
                  <c:v>16</c:v>
                </c:pt>
                <c:pt idx="4">
                  <c:v>14</c:v>
                </c:pt>
                <c:pt idx="5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35-4AAA-BE97-23EED53DBD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BC76-99CD-4D48-AC4E-04B29E9AAC86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5DE4D-20B2-477E-AFE1-9A11DC4EE7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23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14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694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723A14-61E1-4876-8CFE-6E475E6AE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EADF18-84AD-4B86-AB15-00FD634DE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0EDF07-156F-42CC-AEDE-58FC8070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4C0DF-71B9-4CF5-BDE3-1CED02B2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8B7829-35C1-4BEF-98AF-B2270206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16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7B45C-82E0-4FA1-BBA3-85FEF4E7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42CCE1-24F7-4038-970D-50BFD1F29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EF8314-6716-40D7-92EA-AE531B29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E55431-9EBB-470E-8D88-22E65DDD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792C95-B472-445C-A9B8-C61E0EEA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43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E6BA283-D9A7-49CA-91FA-285084189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2EFAF2C-C568-4336-9B7F-3368B942C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5F43F4-BBFF-48B8-AE47-6FB36048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3D6DB3-013B-491E-A51F-28713FCE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39036F-120A-4B4F-959E-280A97AF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88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21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44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892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067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326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814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067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89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D08D8-3ED7-48FA-A0FD-AE8AB4ED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2057D-E8B3-4EFF-B9EC-96B961DB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BFE466-769F-4974-B1A4-EBF8B3D9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C5C1CB-49BF-45A6-AF63-46B0FDD1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80DC1B-CA5D-4EC1-B8EA-36A4628B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513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99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21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C1237E-4950-4B47-8EFC-641F07A9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9210A-D06C-460D-85D9-2425704EC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D6A48E-95A1-46BC-A3C7-F1EFB08C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370103-896D-4CC5-90C1-36A66A2C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CBB088-1409-40F0-A4AE-0F5DDDC9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1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F3ACA7-A417-4C1F-B791-112E242F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969F76-EC35-4116-B942-86C8AE3FF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9FAF466-1FD0-4CCC-9A4C-0FD1072F0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72A66B-0A17-425E-BC89-6DB2B073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A9BC37-337C-426B-8A03-43168D17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290F84C-91D5-400B-B3D8-1D33F83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99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9FE625-3A0A-4E2E-AE45-CA1BE09A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93479-3B01-4B05-A541-45660A3AB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3C0A8E-27A5-4854-8B9F-00D9904F1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A597E4D-1494-4CBA-9F13-9474DE265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C8580FF-128B-419B-857F-5FA77DDA7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ABDFD68-A4E7-4F7D-953A-AC28654A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4039C60-7ECC-45F0-870F-4D102C03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449108-A184-43AC-906E-C8552D2E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30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587E90-4426-4F49-976F-29A111C3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7586CD-18CF-42FD-913B-7B15929D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057AC5-1894-46E4-890C-8FA4B254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4C1C70-726A-4442-B1F8-FAFA9F1E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66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9926DD-44EB-493C-8DA0-34A0887A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7F21E0-6A55-4FF0-A669-1EF2766B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73CC3A-8453-45AD-AE28-8AEF601A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3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8E7CDB-5DC2-44A2-812A-D1583749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867500-A8D4-497B-A378-17CC3B49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DDDC12-0347-427B-9A63-2F7FB02AE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FD34B6-763A-40AB-96EC-36661E1E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F6D844-7063-4479-B3CA-5CA2EE8C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DFD70F-CB1A-4B66-BA41-F2FD53AF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82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69CD3-0500-45FC-AF03-7A0FF3CB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A21968-8852-4E73-8987-6FD63F648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2ADCF8-3C4C-4BBC-A7A9-05165432D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4A56D1-F389-4090-9134-C63E90DD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EE5CDE-C77D-4105-8862-1A038519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49EA51-BDB3-41B6-BA9A-FCB2F1F4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9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016CA2A-703B-4789-BAA6-57920F7E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0C0838-8E18-4A24-9FEE-4309494DB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C5B790-8074-429B-8FAB-9B7DC1CE6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CA7B-F349-4F23-A2B3-FDC4E92CB3A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EF5BE1-9319-495A-B9F6-353C2EEAB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C5FDA9-1937-46A6-B399-A7A6DF53F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A4CE-8CD6-407A-A1A1-E355C7F4E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26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2459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9D8D390-A076-40CB-BE81-F088E04AE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988" y="1219201"/>
            <a:ext cx="7772400" cy="14700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t-IT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Riepilogo dati</a:t>
            </a:r>
          </a:p>
        </p:txBody>
      </p:sp>
      <p:sp>
        <p:nvSpPr>
          <p:cNvPr id="6" name="Google Shape;84;p13">
            <a:extLst>
              <a:ext uri="{FF2B5EF4-FFF2-40B4-BE49-F238E27FC236}">
                <a16:creationId xmlns:a16="http://schemas.microsoft.com/office/drawing/2014/main" id="{F6821697-39E6-4142-976A-8141A32E54E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95600" y="3112477"/>
            <a:ext cx="6400800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it-IT" sz="4800" b="1" dirty="0">
                <a:solidFill>
                  <a:srgbClr val="DF322D"/>
                </a:solidFill>
              </a:rPr>
              <a:t>ANNO ACCADEMICO  2021-2022</a:t>
            </a:r>
            <a:endParaRPr sz="4800" b="1" dirty="0">
              <a:solidFill>
                <a:srgbClr val="DF322D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3149505-408E-4DBD-BB17-63BE33AC5C52}"/>
              </a:ext>
            </a:extLst>
          </p:cNvPr>
          <p:cNvSpPr txBox="1"/>
          <p:nvPr/>
        </p:nvSpPr>
        <p:spPr>
          <a:xfrm>
            <a:off x="1524000" y="6203853"/>
            <a:ext cx="9045526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endParaRPr lang="it-IT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84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767013" y="489400"/>
            <a:ext cx="8725305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it-IT" sz="4800" b="1" kern="0" dirty="0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ANNO ACCADEMICO  2021-2022</a:t>
            </a:r>
            <a:endParaRPr sz="4800" b="1" kern="0" dirty="0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349" y="1695376"/>
            <a:ext cx="4677489" cy="42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65838" y="1695376"/>
            <a:ext cx="4402163" cy="42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2D318F-E1B5-42B2-B653-7E5E5885CF13}"/>
              </a:ext>
            </a:extLst>
          </p:cNvPr>
          <p:cNvSpPr txBox="1"/>
          <p:nvPr/>
        </p:nvSpPr>
        <p:spPr>
          <a:xfrm>
            <a:off x="3634154" y="2363373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317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820E0B-D18F-4646-B42F-18E9EB18CDD6}"/>
              </a:ext>
            </a:extLst>
          </p:cNvPr>
          <p:cNvSpPr txBox="1"/>
          <p:nvPr/>
        </p:nvSpPr>
        <p:spPr>
          <a:xfrm>
            <a:off x="8189741" y="2205911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66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D0E331-B94A-41F6-9E24-7DE5006DCC08}"/>
              </a:ext>
            </a:extLst>
          </p:cNvPr>
          <p:cNvSpPr txBox="1"/>
          <p:nvPr/>
        </p:nvSpPr>
        <p:spPr>
          <a:xfrm>
            <a:off x="3754242" y="4682197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251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320607-4654-4CD6-AAA3-060347C33D2C}"/>
              </a:ext>
            </a:extLst>
          </p:cNvPr>
          <p:cNvSpPr txBox="1"/>
          <p:nvPr/>
        </p:nvSpPr>
        <p:spPr>
          <a:xfrm>
            <a:off x="8288215" y="4669782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7037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7647"/>
          </a:srgbClr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6418" y="50846"/>
            <a:ext cx="788436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A8F70BF-73A6-4569-81BA-FB1153555F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20059" y="886266"/>
          <a:ext cx="7395584" cy="5920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DB1165F-85D8-4B3C-BEC3-FFB2F5A3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38518"/>
              </p:ext>
            </p:extLst>
          </p:nvPr>
        </p:nvGraphicFramePr>
        <p:xfrm>
          <a:off x="7467039" y="1220373"/>
          <a:ext cx="2982351" cy="4094139"/>
        </p:xfrm>
        <a:graphic>
          <a:graphicData uri="http://schemas.openxmlformats.org/drawingml/2006/table">
            <a:tbl>
              <a:tblPr/>
              <a:tblGrid>
                <a:gridCol w="2052787">
                  <a:extLst>
                    <a:ext uri="{9D8B030D-6E8A-4147-A177-3AD203B41FA5}">
                      <a16:colId xmlns:a16="http://schemas.microsoft.com/office/drawing/2014/main" val="2399762163"/>
                    </a:ext>
                  </a:extLst>
                </a:gridCol>
                <a:gridCol w="929564">
                  <a:extLst>
                    <a:ext uri="{9D8B030D-6E8A-4147-A177-3AD203B41FA5}">
                      <a16:colId xmlns:a16="http://schemas.microsoft.com/office/drawing/2014/main" val="910728122"/>
                    </a:ext>
                  </a:extLst>
                </a:gridCol>
              </a:tblGrid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 dirty="0">
                          <a:effectLst/>
                        </a:rPr>
                        <a:t>Iseo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>
                          <a:effectLst/>
                        </a:rPr>
                        <a:t>98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33286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Provaglio d'iseo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>
                          <a:effectLst/>
                        </a:rPr>
                        <a:t>36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37329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Sale Marasino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>
                          <a:effectLst/>
                        </a:rPr>
                        <a:t>23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09827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Sarnico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>
                          <a:effectLst/>
                        </a:rPr>
                        <a:t>16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09583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Corte Franca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>
                          <a:effectLst/>
                        </a:rPr>
                        <a:t>14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14556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altri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u="none" strike="noStrike" dirty="0">
                          <a:effectLst/>
                        </a:rPr>
                        <a:t>130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0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40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1919536" y="27012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rgbClr val="0C0C0C"/>
              </a:buClr>
              <a:buSzPts val="3600"/>
            </a:pP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CORSI   </a:t>
            </a:r>
            <a:r>
              <a:rPr lang="it-IT" sz="3600" b="1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a.a</a:t>
            </a: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2021 - 2022</a:t>
            </a:r>
            <a:endParaRPr sz="3600" b="1" dirty="0">
              <a:solidFill>
                <a:srgbClr val="0C0C0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07" name="Google Shape;107;p16"/>
          <p:cNvGraphicFramePr/>
          <p:nvPr>
            <p:extLst/>
          </p:nvPr>
        </p:nvGraphicFramePr>
        <p:xfrm>
          <a:off x="1524001" y="1328359"/>
          <a:ext cx="9005975" cy="55296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9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autunno 2021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6  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30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 nr. 321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inverno - primavera 2022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8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64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301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8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TOTALE GENERALE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a.a</a:t>
                      </a: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2021-2022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14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94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622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8" name="Google Shape;10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1919536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rgbClr val="0C0C0C"/>
              </a:buClr>
              <a:buSzPts val="3600"/>
            </a:pP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Uscite culturali e viaggi  </a:t>
            </a:r>
            <a:r>
              <a:rPr lang="it-IT" sz="3600" b="1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a.a</a:t>
            </a: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2021-2022</a:t>
            </a:r>
            <a:endParaRPr sz="3600" b="1" dirty="0">
              <a:solidFill>
                <a:srgbClr val="0C0C0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5" name="Google Shape;115;p17"/>
          <p:cNvGraphicFramePr/>
          <p:nvPr>
            <p:extLst/>
          </p:nvPr>
        </p:nvGraphicFramePr>
        <p:xfrm>
          <a:off x="1713781" y="1457400"/>
          <a:ext cx="8743204" cy="54006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30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0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autunno 2021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uscite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2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CREMONA  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75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inverno - primavera 2022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uscite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 1</a:t>
                      </a: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PARMA</a:t>
                      </a: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FONTANELLATO  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40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TOTALE </a:t>
                      </a:r>
                      <a:r>
                        <a:rPr lang="it-IT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it-IT" sz="2800" b="1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.a</a:t>
                      </a: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2021-2022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uscite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3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115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6" name="Google Shape;11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Widescreen</PresentationFormat>
  <Paragraphs>62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1_Tema di Office</vt:lpstr>
      <vt:lpstr>Riepilogo dati</vt:lpstr>
      <vt:lpstr>Presentazione standard di PowerPoint</vt:lpstr>
      <vt:lpstr>Presentazione standard di PowerPoint</vt:lpstr>
      <vt:lpstr>CORSI   a.a.  2021 - 2022</vt:lpstr>
      <vt:lpstr>Uscite culturali e viaggi  a.a.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Riepilogo dati</dc:title>
  <dc:creator>margherita migliorini</dc:creator>
  <cp:lastModifiedBy>margherita migliorini</cp:lastModifiedBy>
  <cp:revision>1</cp:revision>
  <dcterms:created xsi:type="dcterms:W3CDTF">2022-05-30T16:27:52Z</dcterms:created>
  <dcterms:modified xsi:type="dcterms:W3CDTF">2022-05-30T16:34:02Z</dcterms:modified>
</cp:coreProperties>
</file>