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6" r:id="rId3"/>
    <p:sldId id="267" r:id="rId4"/>
    <p:sldId id="278" r:id="rId5"/>
    <p:sldId id="259" r:id="rId6"/>
    <p:sldId id="260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3354236-AC50-470E-8008-1061203798D1}">
          <p14:sldIdLst>
            <p14:sldId id="268"/>
            <p14:sldId id="266"/>
            <p14:sldId id="267"/>
            <p14:sldId id="27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EEE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0460251046025104E-2"/>
          <c:w val="1"/>
          <c:h val="0.9895397489539749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flat">
              <a:bevelT prst="convex"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C70-4934-9491-61FADEB74C73}"/>
              </c:ext>
            </c:extLst>
          </c:dPt>
          <c:dPt>
            <c:idx val="1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C70-4934-9491-61FADEB74C73}"/>
              </c:ext>
            </c:extLst>
          </c:dPt>
          <c:dPt>
            <c:idx val="2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C70-4934-9491-61FADEB74C73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C70-4934-9491-61FADEB74C73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alpha val="90000"/>
                </a:schemeClr>
              </a:solidFill>
              <a:ln w="19050">
                <a:solidFill>
                  <a:schemeClr val="accent4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4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C70-4934-9491-61FADEB74C73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alpha val="90000"/>
                </a:schemeClr>
              </a:solidFill>
              <a:ln w="19050">
                <a:solidFill>
                  <a:schemeClr val="accent6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bevelT prst="convex"/>
                <a:contourClr>
                  <a:schemeClr val="accent6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C70-4934-9491-61FADEB74C73}"/>
              </c:ext>
            </c:extLst>
          </c:dPt>
          <c:dLbls>
            <c:dLbl>
              <c:idx val="0"/>
              <c:layout>
                <c:manualLayout>
                  <c:x val="-0.21380781808011715"/>
                  <c:y val="3.280697130431917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70-4934-9491-61FADEB74C73}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cap="none" spc="0" baseline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Arial Black" panose="020B0A04020102020204" pitchFamily="34" charset="0"/>
                        <a:ea typeface="+mn-ea"/>
                        <a:cs typeface="+mn-cs"/>
                      </a:defRPr>
                    </a:pPr>
                    <a:r>
                      <a:rPr lang="en-US" b="1" cap="none" spc="0" baseline="0" dirty="0" err="1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rPr>
                      <a:t>Provaglio</a:t>
                    </a:r>
                    <a:endParaRPr lang="en-US" b="1" cap="none" spc="0" baseline="0" dirty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</a:endParaRPr>
                  </a:p>
                  <a:p>
                    <a:pPr>
                      <a:defRPr sz="2000" b="1" cap="none" spc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Arial Black" panose="020B0A04020102020204" pitchFamily="34" charset="0"/>
                      </a:defRPr>
                    </a:pPr>
                    <a:r>
                      <a:rPr lang="en-US" b="1" cap="none" spc="0" baseline="0" dirty="0" err="1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rPr>
                      <a:t>D’Iseo</a:t>
                    </a:r>
                    <a:r>
                      <a:rPr lang="en-US" b="1" cap="none" spc="0" baseline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rPr>
                      <a:t>
</a:t>
                    </a:r>
                    <a:fld id="{41758DBB-D4BD-4322-90C2-BDC660EB23AE}" type="PERCENTAGE">
                      <a:rPr lang="en-US" b="1" cap="none" spc="0" baseline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rPr>
                      <a:pPr>
                        <a:defRPr sz="2000" b="1" cap="none" spc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Arial Black" panose="020B0A04020102020204" pitchFamily="34" charset="0"/>
                        </a:defRPr>
                      </a:pPr>
                      <a:t>[PERCENTUALE]</a:t>
                    </a:fld>
                    <a:endParaRPr lang="en-US" b="1" cap="none" spc="0" baseline="0" dirty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</a:endParaRP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C70-4934-9491-61FADEB74C73}"/>
                </c:ext>
              </c:extLst>
            </c:dLbl>
            <c:dLbl>
              <c:idx val="2"/>
              <c:layout>
                <c:manualLayout>
                  <c:x val="5.4644808743169399E-3"/>
                  <c:y val="-7.6598688762231082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70-4934-9491-61FADEB74C73}"/>
                </c:ext>
              </c:extLst>
            </c:dLbl>
            <c:dLbl>
              <c:idx val="3"/>
              <c:layout>
                <c:manualLayout>
                  <c:x val="5.8008261262424164E-2"/>
                  <c:y val="-0.107436661944453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70-4934-9491-61FADEB74C73}"/>
                </c:ext>
              </c:extLst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2C70-4934-9491-61FADEB74C73}"/>
                </c:ext>
              </c:extLst>
            </c:dLbl>
            <c:dLbl>
              <c:idx val="5"/>
              <c:layout>
                <c:manualLayout>
                  <c:x val="0.20301600619594681"/>
                  <c:y val="4.4208974401212402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cap="none" spc="0" baseline="0">
                      <a:ln w="9525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tx1"/>
                      </a:solidFill>
                      <a:effectLst>
                        <a:outerShdw blurRad="12700" dist="38100" dir="2700000" algn="tl" rotWithShape="0">
                          <a:schemeClr val="bg1">
                            <a:lumMod val="50000"/>
                          </a:schemeClr>
                        </a:outerShdw>
                      </a:effectLst>
                      <a:latin typeface="Arial Black" panose="020B0A040201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C70-4934-9491-61FADEB74C73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ED7D31"/>
                </a:solidFill>
                <a:round/>
              </a:ln>
              <a:effectLst>
                <a:outerShdw blurRad="50800" dist="38100" dir="2700000" algn="tl" rotWithShape="0">
                  <a:srgbClr val="ED7D31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cap="none" spc="0" baseline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chemeClr val="tx1"/>
                    </a:solidFill>
                    <a:effectLst>
                      <a:outerShdw blurRad="12700" dist="38100" dir="2700000" algn="tl" rotWithShape="0">
                        <a:schemeClr val="bg1">
                          <a:lumMod val="50000"/>
                        </a:schemeClr>
                      </a:outerShdw>
                    </a:effectLst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Foglio1!$A$1:$A$6</c:f>
              <c:strCache>
                <c:ptCount val="6"/>
                <c:pt idx="0">
                  <c:v>Iseo</c:v>
                </c:pt>
                <c:pt idx="1">
                  <c:v>Provaglio d'iseo</c:v>
                </c:pt>
                <c:pt idx="2">
                  <c:v>Sale Marasino</c:v>
                </c:pt>
                <c:pt idx="3">
                  <c:v>Sarnico</c:v>
                </c:pt>
                <c:pt idx="4">
                  <c:v>Monticelli B.</c:v>
                </c:pt>
                <c:pt idx="5">
                  <c:v>altri</c:v>
                </c:pt>
              </c:strCache>
            </c:strRef>
          </c:cat>
          <c:val>
            <c:numRef>
              <c:f>Foglio1!$B$1:$B$6</c:f>
              <c:numCache>
                <c:formatCode>General</c:formatCode>
                <c:ptCount val="6"/>
                <c:pt idx="0">
                  <c:v>111</c:v>
                </c:pt>
                <c:pt idx="1">
                  <c:v>36</c:v>
                </c:pt>
                <c:pt idx="2">
                  <c:v>24</c:v>
                </c:pt>
                <c:pt idx="3">
                  <c:v>18</c:v>
                </c:pt>
                <c:pt idx="4">
                  <c:v>14</c:v>
                </c:pt>
                <c:pt idx="5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C70-4934-9491-61FADEB74C73}"/>
            </c:ext>
          </c:extLst>
        </c:ser>
        <c:ser>
          <c:idx val="1"/>
          <c:order val="1"/>
          <c:tx>
            <c:strRef>
              <c:f>Foglio1!$B$1:$B$6</c:f>
              <c:strCache>
                <c:ptCount val="6"/>
                <c:pt idx="0">
                  <c:v>111</c:v>
                </c:pt>
                <c:pt idx="1">
                  <c:v>36</c:v>
                </c:pt>
                <c:pt idx="2">
                  <c:v>24</c:v>
                </c:pt>
                <c:pt idx="3">
                  <c:v>18</c:v>
                </c:pt>
                <c:pt idx="4">
                  <c:v>14</c:v>
                </c:pt>
                <c:pt idx="5">
                  <c:v>115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2C70-4934-9491-61FADEB74C73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2C70-4934-9491-61FADEB74C73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FFC000"/>
                </a:solidFill>
                <a:round/>
              </a:ln>
              <a:effectLst>
                <a:outerShdw blurRad="50800" dist="38100" dir="2700000" algn="tl" rotWithShape="0">
                  <a:srgbClr val="FFC000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F-2C70-4934-9491-61FADEB74C7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soci</a:t>
            </a:r>
            <a:r>
              <a:rPr lang="en-US" baseline="0"/>
              <a:t> per sesso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33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D3B-4476-AE97-BCE658DE9DEC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D3B-4476-AE97-BCE658DE9DE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Foglio2!$A$1:$B$1</c:f>
              <c:strCache>
                <c:ptCount val="2"/>
                <c:pt idx="0">
                  <c:v>femmine</c:v>
                </c:pt>
                <c:pt idx="1">
                  <c:v>maschi</c:v>
                </c:pt>
              </c:strCache>
            </c:strRef>
          </c:cat>
          <c:val>
            <c:numRef>
              <c:f>Foglio2!$A$2:$B$2</c:f>
              <c:numCache>
                <c:formatCode>General</c:formatCode>
                <c:ptCount val="2"/>
                <c:pt idx="0">
                  <c:v>238</c:v>
                </c:pt>
                <c:pt idx="1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3B-4476-AE97-BCE658DE9DE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21660438995899"/>
          <c:y val="0.2772965245114643"/>
          <c:w val="0.21581294155356598"/>
          <c:h val="0.2924146596418182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 Black" panose="020B0A04020102020204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0.81577</cdr:x>
      <cdr:y>0</cdr:y>
    </cdr:from>
    <cdr:to>
      <cdr:x>1</cdr:x>
      <cdr:y>0.08287</cdr:y>
    </cdr:to>
    <cdr:pic>
      <cdr:nvPicPr>
        <cdr:cNvPr id="2" name="Google Shape;94;p14">
          <a:extLst xmlns:a="http://schemas.openxmlformats.org/drawingml/2006/main">
            <a:ext uri="{FF2B5EF4-FFF2-40B4-BE49-F238E27FC236}">
              <a16:creationId xmlns:a16="http://schemas.microsoft.com/office/drawing/2014/main" id="{684C9561-927E-4D60-8C10-747EB7859E2C}"/>
            </a:ext>
          </a:extLst>
        </cdr:cNvPr>
        <cdr:cNvPicPr preferRelativeResize="0"/>
      </cdr:nvPicPr>
      <cdr:blipFill rotWithShape="1">
        <a:blip xmlns:a="http://schemas.openxmlformats.org/drawingml/2006/main" xmlns:r="http://schemas.openxmlformats.org/officeDocument/2006/relationships" r:embed="rId1">
          <a:alphaModFix/>
        </a:blip>
        <a:srcRect xmlns:a="http://schemas.openxmlformats.org/drawingml/2006/main"/>
        <a:stretch xmlns:a="http://schemas.openxmlformats.org/drawingml/2006/main"/>
      </cdr:blipFill>
      <cdr:spPr>
        <a:xfrm xmlns:a="http://schemas.openxmlformats.org/drawingml/2006/main">
          <a:off x="8917932" y="-777921"/>
          <a:ext cx="2013924" cy="488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42980-922E-4D0E-9C2E-F0232D041292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C9AAF-D273-4ABF-B24E-BC6D78B5F3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496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8140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694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B6345C-F636-401B-B636-0DF0694F2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834E628-B7EF-46E8-8646-B6359A9BD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279456-516D-43C4-9BA1-2C79477C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2E1224-F5FB-452C-B2FF-643CF2B1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DA650B-B84E-4F0D-AB67-224018AF3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111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F152AD-C8FF-4146-BEF9-A02AA45B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D7E9634-1F4F-46DD-9AB2-EB04EFD1F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DCBF25-33AF-4355-9663-2EF9AC3F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3305DA-0564-4738-9E58-DC4A17528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7E42D0-917E-4625-A7FB-4DB1D5588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6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8B07733-5D68-4A58-926B-795EBDB8F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698CCB-ACFB-4117-988A-AAB5E58F3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04D7BF-84F9-46B6-8AB6-FF89BDBE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C37ED7-26A2-4B4F-BA3D-17873BC0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5EB592-E7AE-49C7-92C6-A8DFB6DF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75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0BF6C-F291-40A3-AAC8-3E84FC633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B42E1E-8E69-48F9-A100-9A8DF8FA9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C88FE4-29A9-4CBB-B147-9C8E3CE5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CF9FFB-260E-4457-99A5-D5A59FD5B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4BE734-EE4E-4E3B-80D3-30883D36E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3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618D7F-94E8-4FCC-A636-F398B5319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398EF1-88F0-4D8A-8AB2-E2E2EDC7D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DF823D-9CFE-41C9-9456-D6BEE0201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C6F514-0F7B-46C3-8FEB-6AAD34C52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70CAC3-3B2D-44FB-A2CC-9F530A58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137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7BB0F-D631-4C8E-BDFA-2A090644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AB2753-C8CE-4A69-A4C9-914AD3BADD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54D5E3-C017-4502-8C9C-19B7B2FED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7EF8EB-DA1C-4E6B-85CF-1DDD8F11D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E76400-2E97-415D-810D-B7E2E226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3B9328-0445-4F67-BF62-D9E8FFA3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26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48514C-8581-4CDF-840F-8829C691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77A5BB-A84C-46AD-9FE8-FC4322BC2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72D254-B876-4187-9E83-E389B7F30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70A01B-ACFA-4BDB-9D47-7F24CE084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6F491E3-B433-42B1-9809-6BB60AAD7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A07C954-CCD9-4AC0-8498-49D3D8EB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71219EA-3AEB-47FE-8554-3B774BE8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3F291F6-0CA2-4586-86E2-5896DBE29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22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225893-F83A-43FB-A966-D69B1F1D9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7AF3C58-5643-4173-BFE2-70E1CA32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27061AD-8E11-41D0-A0B3-F9882243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8E79C4A-744B-45C9-93C2-F163854EF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03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780CA2C-75B0-4A4A-8DBF-B2A1C78EE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C8036DF-ACF2-4782-9052-839FF4CC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ACE1CA7-B7A4-455B-9B52-EBD8A34CD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86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18666D-346B-43B9-BA09-B35BDA862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8695ED-3673-491D-8B93-11777FC50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B05FCB-561D-402E-BB4B-EC07F5080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BCD2A0-0B87-4AA6-BC95-D23356233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CA367B-06D6-4478-8DE6-E5940A63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D3DCE1-F666-427B-81E5-47A897A45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958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672F3D-963D-4784-A224-A84329205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AB41635-6B67-47BB-81E7-54CFB466F4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B2B9DBF-6F77-40D6-B07E-B70FBC210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DA983-C7A0-4321-BA4B-00CA1C38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61AAA4-2695-4E4D-8573-A5049D41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40A0F78-0B8A-4556-A1EC-1E50A93A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49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C0924FA-9E55-4183-9E98-036557EF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C490D3-12B7-4D73-A6FE-D67A8A90F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922054-20D3-47AE-A51F-A01E197C8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F979A-8ADE-4E5D-B4E3-D8A6934387C7}" type="datetimeFigureOut">
              <a:rPr lang="it-IT" smtClean="0"/>
              <a:t>11/01/2024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67A3C8-F93F-41D1-8F9E-C6E936C48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7BD47C-61D9-4429-A024-04D2EC457C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FDD1-F044-4AE4-AEE3-1019C2699C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190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rsi%20eventi%20XXIII%20a.a.%202022-2023.xls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rsi%20eventi%20XXIII%20a.a.%202022-2023.xls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C9D8D390-A076-40CB-BE81-F088E04AE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0988" y="1219201"/>
            <a:ext cx="7772400" cy="1470025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it-IT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Riepilogo dati</a:t>
            </a:r>
          </a:p>
        </p:txBody>
      </p:sp>
      <p:sp>
        <p:nvSpPr>
          <p:cNvPr id="6" name="Google Shape;84;p13">
            <a:extLst>
              <a:ext uri="{FF2B5EF4-FFF2-40B4-BE49-F238E27FC236}">
                <a16:creationId xmlns:a16="http://schemas.microsoft.com/office/drawing/2014/main" id="{F6821697-39E6-4142-976A-8141A32E54E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95600" y="3112478"/>
            <a:ext cx="6400800" cy="1421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rtlCol="0" anchor="t" anchorCtr="0">
            <a:spAutoFit/>
          </a:bodyPr>
          <a:lstStyle/>
          <a:p>
            <a:pPr>
              <a:spcBef>
                <a:spcPts val="0"/>
              </a:spcBef>
            </a:pPr>
            <a:r>
              <a:rPr lang="it-IT" sz="4800" b="1" dirty="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ANNO ACCADEMICO  2022-2023</a:t>
            </a:r>
            <a:endParaRPr sz="4800" b="1" dirty="0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149505-408E-4DBD-BB17-63BE33AC5C52}"/>
              </a:ext>
            </a:extLst>
          </p:cNvPr>
          <p:cNvSpPr txBox="1"/>
          <p:nvPr/>
        </p:nvSpPr>
        <p:spPr>
          <a:xfrm>
            <a:off x="1524000" y="6203852"/>
            <a:ext cx="9045526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484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767013" y="489400"/>
            <a:ext cx="8725305" cy="83099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it-IT" sz="4800" b="1" dirty="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ANNO ACCADEMICO </a:t>
            </a:r>
            <a:r>
              <a:rPr lang="it-IT" sz="4800" b="1" dirty="0">
                <a:solidFill>
                  <a:srgbClr val="DF322D"/>
                </a:solidFill>
                <a:ea typeface="Calibri"/>
                <a:cs typeface="Calibri"/>
                <a:sym typeface="Calibri"/>
              </a:rPr>
              <a:t>2022-2023</a:t>
            </a:r>
            <a:endParaRPr sz="4800" b="1" dirty="0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8349" y="1695376"/>
            <a:ext cx="4677489" cy="4269568"/>
          </a:xfrm>
          <a:prstGeom prst="rect">
            <a:avLst/>
          </a:prstGeom>
          <a:gradFill>
            <a:gsLst>
              <a:gs pos="41574">
                <a:srgbClr val="D6E6F4"/>
              </a:gs>
              <a:gs pos="0">
                <a:schemeClr val="accent5">
                  <a:lumMod val="5000"/>
                  <a:lumOff val="95000"/>
                </a:schemeClr>
              </a:gs>
              <a:gs pos="82000">
                <a:schemeClr val="accent5">
                  <a:lumMod val="45000"/>
                  <a:lumOff val="55000"/>
                </a:schemeClr>
              </a:gs>
              <a:gs pos="90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65838" y="1695376"/>
            <a:ext cx="4402163" cy="426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72D318F-E1B5-42B2-B653-7E5E5885CF13}"/>
              </a:ext>
            </a:extLst>
          </p:cNvPr>
          <p:cNvSpPr txBox="1"/>
          <p:nvPr/>
        </p:nvSpPr>
        <p:spPr>
          <a:xfrm>
            <a:off x="3634154" y="2363373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318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B820E0B-D18F-4646-B42F-18E9EB18CDD6}"/>
              </a:ext>
            </a:extLst>
          </p:cNvPr>
          <p:cNvSpPr txBox="1"/>
          <p:nvPr/>
        </p:nvSpPr>
        <p:spPr>
          <a:xfrm>
            <a:off x="8276593" y="2363372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64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7D0E331-B94A-41F6-9E24-7DE5006DCC08}"/>
              </a:ext>
            </a:extLst>
          </p:cNvPr>
          <p:cNvSpPr txBox="1"/>
          <p:nvPr/>
        </p:nvSpPr>
        <p:spPr>
          <a:xfrm>
            <a:off x="3634154" y="4697917"/>
            <a:ext cx="157954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254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320607-4654-4CD6-AAA3-060347C33D2C}"/>
              </a:ext>
            </a:extLst>
          </p:cNvPr>
          <p:cNvSpPr txBox="1"/>
          <p:nvPr/>
        </p:nvSpPr>
        <p:spPr>
          <a:xfrm>
            <a:off x="8145194" y="4697916"/>
            <a:ext cx="174599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74,44</a:t>
            </a:r>
          </a:p>
        </p:txBody>
      </p:sp>
    </p:spTree>
    <p:extLst>
      <p:ext uri="{BB962C8B-B14F-4D97-AF65-F5344CB8AC3E}">
        <p14:creationId xmlns:p14="http://schemas.microsoft.com/office/powerpoint/2010/main" val="703785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75845" y="242394"/>
            <a:ext cx="2013924" cy="48860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EDB1165F-85D8-4B3C-BEC3-FFB2F5A37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228000"/>
              </p:ext>
            </p:extLst>
          </p:nvPr>
        </p:nvGraphicFramePr>
        <p:xfrm>
          <a:off x="7685649" y="2207631"/>
          <a:ext cx="2982351" cy="3732922"/>
        </p:xfrm>
        <a:graphic>
          <a:graphicData uri="http://schemas.openxmlformats.org/drawingml/2006/table">
            <a:tbl>
              <a:tblPr/>
              <a:tblGrid>
                <a:gridCol w="2052787">
                  <a:extLst>
                    <a:ext uri="{9D8B030D-6E8A-4147-A177-3AD203B41FA5}">
                      <a16:colId xmlns:a16="http://schemas.microsoft.com/office/drawing/2014/main" val="2399762163"/>
                    </a:ext>
                  </a:extLst>
                </a:gridCol>
                <a:gridCol w="929564">
                  <a:extLst>
                    <a:ext uri="{9D8B030D-6E8A-4147-A177-3AD203B41FA5}">
                      <a16:colId xmlns:a16="http://schemas.microsoft.com/office/drawing/2014/main" val="910728122"/>
                    </a:ext>
                  </a:extLst>
                </a:gridCol>
              </a:tblGrid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 dirty="0">
                          <a:effectLst/>
                        </a:rPr>
                        <a:t>Iseo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 dirty="0">
                          <a:effectLst/>
                        </a:rPr>
                        <a:t>111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0833286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 dirty="0">
                          <a:effectLst/>
                        </a:rPr>
                        <a:t>Provaglio d’Iseo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>
                          <a:effectLst/>
                        </a:rPr>
                        <a:t>36</a:t>
                      </a:r>
                      <a:endParaRPr lang="it-IT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0437329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>
                          <a:effectLst/>
                        </a:rPr>
                        <a:t>Sale Marasino</a:t>
                      </a:r>
                      <a:endParaRPr lang="it-IT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 dirty="0">
                          <a:effectLst/>
                        </a:rPr>
                        <a:t>24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1009827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>
                          <a:effectLst/>
                        </a:rPr>
                        <a:t>Sarnico</a:t>
                      </a:r>
                      <a:endParaRPr lang="it-IT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 dirty="0">
                          <a:effectLst/>
                        </a:rPr>
                        <a:t>18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2309583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 dirty="0">
                          <a:effectLst/>
                        </a:rPr>
                        <a:t>Monticelli B.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>
                          <a:effectLst/>
                        </a:rPr>
                        <a:t>14</a:t>
                      </a:r>
                      <a:endParaRPr lang="it-IT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8614556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u="none" strike="noStrike" dirty="0">
                          <a:effectLst/>
                        </a:rPr>
                        <a:t>altri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1" u="none" strike="noStrike" dirty="0">
                          <a:effectLst/>
                        </a:rPr>
                        <a:t>115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3306267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B4F3691B-1D83-437F-AB7C-F1CE1E753261}"/>
              </a:ext>
            </a:extLst>
          </p:cNvPr>
          <p:cNvSpPr txBox="1"/>
          <p:nvPr/>
        </p:nvSpPr>
        <p:spPr>
          <a:xfrm>
            <a:off x="7683690" y="1160060"/>
            <a:ext cx="2984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SOCI PER PROVENIENZA</a:t>
            </a:r>
          </a:p>
        </p:txBody>
      </p: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EB6900EB-11A8-4BB5-9A75-166342FD7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092855"/>
              </p:ext>
            </p:extLst>
          </p:nvPr>
        </p:nvGraphicFramePr>
        <p:xfrm>
          <a:off x="-642324" y="486696"/>
          <a:ext cx="9296400" cy="607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5740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678C24D-1D05-42FA-8A4E-757DD523E3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766398"/>
              </p:ext>
            </p:extLst>
          </p:nvPr>
        </p:nvGraphicFramePr>
        <p:xfrm>
          <a:off x="862084" y="368488"/>
          <a:ext cx="10931856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085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1912188" y="181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0C0C0C"/>
              </a:buClr>
              <a:buSzPts val="3600"/>
            </a:pP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 action="ppaction://hlinkfile"/>
              </a:rPr>
              <a:t>CORSI   </a:t>
            </a:r>
            <a:r>
              <a:rPr lang="it-IT" sz="3600" b="1" u="sng" dirty="0" err="1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 action="ppaction://hlinkfile"/>
              </a:rPr>
              <a:t>a.a</a:t>
            </a:r>
            <a:r>
              <a:rPr lang="it-IT" sz="36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 action="ppaction://hlinkfile"/>
              </a:rPr>
              <a:t>.  2022 - 2023</a:t>
            </a:r>
            <a:endParaRPr sz="36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1503371600"/>
              </p:ext>
            </p:extLst>
          </p:nvPr>
        </p:nvGraphicFramePr>
        <p:xfrm>
          <a:off x="1524000" y="1161174"/>
          <a:ext cx="9005975" cy="55296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92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0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1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14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3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u="none" strike="noStrike" cap="non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autunno 2022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9  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45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 nr. 268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8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inverno - primavera 2023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12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118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362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8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TOTALE GENERALE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a.a</a:t>
                      </a: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 2022-2023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21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163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630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8" name="Google Shape;10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1713781" y="25313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0C0C0C"/>
              </a:buClr>
              <a:buSzPts val="3600"/>
            </a:pP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 action="ppaction://hlinkfile"/>
              </a:rPr>
              <a:t>Eventi e Uscite culturali </a:t>
            </a:r>
            <a:r>
              <a:rPr lang="it-IT" sz="3600" b="1" dirty="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2022-2023</a:t>
            </a:r>
            <a:endParaRPr sz="3600" b="1" dirty="0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5" name="Google Shape;115;p17"/>
          <p:cNvGraphicFramePr/>
          <p:nvPr>
            <p:extLst>
              <p:ext uri="{D42A27DB-BD31-4B8C-83A1-F6EECF244321}">
                <p14:modId xmlns:p14="http://schemas.microsoft.com/office/powerpoint/2010/main" val="875257186"/>
              </p:ext>
            </p:extLst>
          </p:nvPr>
        </p:nvGraphicFramePr>
        <p:xfrm>
          <a:off x="1590951" y="1204269"/>
          <a:ext cx="8743204" cy="54006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302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4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00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autunno 2022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eventi e uscite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 6</a:t>
                      </a: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271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inverno - primavera 2023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eventi e uscite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 6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258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TOTALE GENERALE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a.a</a:t>
                      </a: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 </a:t>
                      </a: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2022-2023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  <a:tabLst/>
                        <a:defRPr/>
                      </a:pPr>
                      <a:r>
                        <a:rPr lang="it-IT" sz="2800" b="1" kern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eventi e uscite</a:t>
                      </a:r>
                      <a:endParaRPr lang="it-IT" sz="2800" b="1" kern="1200" dirty="0">
                        <a:solidFill>
                          <a:srgbClr val="C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 12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529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6" name="Google Shape;116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146</Words>
  <Application>Microsoft Office PowerPoint</Application>
  <PresentationFormat>Widescreen</PresentationFormat>
  <Paragraphs>63</Paragraphs>
  <Slides>6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Tema di Office</vt:lpstr>
      <vt:lpstr>Riepilogo dati</vt:lpstr>
      <vt:lpstr>Presentazione standard di PowerPoint</vt:lpstr>
      <vt:lpstr>Presentazione standard di PowerPoint</vt:lpstr>
      <vt:lpstr>Presentazione standard di PowerPoint</vt:lpstr>
      <vt:lpstr>CORSI   a.a.  2022 - 2023</vt:lpstr>
      <vt:lpstr>Eventi e Uscite culturali 2022-2023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Riepilogo dati</dc:title>
  <dc:creator>margherita migliorini</dc:creator>
  <cp:lastModifiedBy>ghery</cp:lastModifiedBy>
  <cp:revision>112</cp:revision>
  <dcterms:created xsi:type="dcterms:W3CDTF">2023-03-30T16:59:28Z</dcterms:created>
  <dcterms:modified xsi:type="dcterms:W3CDTF">2024-01-11T18:19:03Z</dcterms:modified>
</cp:coreProperties>
</file>