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77" r:id="rId3"/>
    <p:sldId id="270" r:id="rId4"/>
    <p:sldId id="268" r:id="rId5"/>
    <p:sldId id="257" r:id="rId6"/>
    <p:sldId id="272" r:id="rId7"/>
    <p:sldId id="273" r:id="rId8"/>
    <p:sldId id="274" r:id="rId9"/>
    <p:sldId id="275" r:id="rId10"/>
    <p:sldId id="267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ghery\Desktop\CHIUSURA%20ANNO%2023-24\ISCRITTI%20TRIENNIO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hery\Desktop\CHIUSURA%20ANNO%2023-24\ISCRITTI%20TRIENNI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oleObject" Target="file:///C:\Users\ghery\Desktop\CHIUSURA%20ANNO%2023-24\ISCRITTI%20TRIENNIO.xlsx" TargetMode="External"/><Relationship Id="rId4" Type="http://schemas.openxmlformats.org/officeDocument/2006/relationships/image" Target="../media/image4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 err="1"/>
              <a:t>Iscritti</a:t>
            </a:r>
            <a:r>
              <a:rPr lang="en-US" sz="3200" dirty="0"/>
              <a:t> </a:t>
            </a:r>
            <a:r>
              <a:rPr lang="en-US" sz="3200" dirty="0" err="1"/>
              <a:t>triennio</a:t>
            </a:r>
            <a:endParaRPr lang="en-US" sz="32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1.2295081967213115E-2"/>
          <c:y val="0.11101472671564593"/>
          <c:w val="0.9699453551912568"/>
          <c:h val="0.709523935031133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ISCRITTI!$A$2</c:f>
              <c:strCache>
                <c:ptCount val="1"/>
                <c:pt idx="0">
                  <c:v>ANNO a. 2021-22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ISCRITTI!$B$1:$E$1</c:f>
              <c:strCache>
                <c:ptCount val="4"/>
                <c:pt idx="0">
                  <c:v>ISCRITTI</c:v>
                </c:pt>
                <c:pt idx="1">
                  <c:v>NUOVI SOCI</c:v>
                </c:pt>
                <c:pt idx="2">
                  <c:v>RINNOVI</c:v>
                </c:pt>
                <c:pt idx="3">
                  <c:v>ETA' MEDIA</c:v>
                </c:pt>
              </c:strCache>
            </c:strRef>
          </c:cat>
          <c:val>
            <c:numRef>
              <c:f>ISCRITTI!$B$2:$E$2</c:f>
              <c:numCache>
                <c:formatCode>General</c:formatCode>
                <c:ptCount val="4"/>
                <c:pt idx="0">
                  <c:v>317</c:v>
                </c:pt>
                <c:pt idx="1">
                  <c:v>66</c:v>
                </c:pt>
                <c:pt idx="2">
                  <c:v>251</c:v>
                </c:pt>
                <c:pt idx="3">
                  <c:v>74.5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B5-4095-83D8-5FEFB8862288}"/>
            </c:ext>
          </c:extLst>
        </c:ser>
        <c:ser>
          <c:idx val="1"/>
          <c:order val="1"/>
          <c:tx>
            <c:strRef>
              <c:f>ISCRITTI!$A$3</c:f>
              <c:strCache>
                <c:ptCount val="1"/>
                <c:pt idx="0">
                  <c:v>ANNO a. 2022-23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ISCRITTI!$B$1:$E$1</c:f>
              <c:strCache>
                <c:ptCount val="4"/>
                <c:pt idx="0">
                  <c:v>ISCRITTI</c:v>
                </c:pt>
                <c:pt idx="1">
                  <c:v>NUOVI SOCI</c:v>
                </c:pt>
                <c:pt idx="2">
                  <c:v>RINNOVI</c:v>
                </c:pt>
                <c:pt idx="3">
                  <c:v>ETA' MEDIA</c:v>
                </c:pt>
              </c:strCache>
            </c:strRef>
          </c:cat>
          <c:val>
            <c:numRef>
              <c:f>ISCRITTI!$B$3:$E$3</c:f>
              <c:numCache>
                <c:formatCode>General</c:formatCode>
                <c:ptCount val="4"/>
                <c:pt idx="0">
                  <c:v>318</c:v>
                </c:pt>
                <c:pt idx="1">
                  <c:v>64</c:v>
                </c:pt>
                <c:pt idx="2">
                  <c:v>254</c:v>
                </c:pt>
                <c:pt idx="3">
                  <c:v>74.44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B5-4095-83D8-5FEFB8862288}"/>
            </c:ext>
          </c:extLst>
        </c:ser>
        <c:ser>
          <c:idx val="2"/>
          <c:order val="2"/>
          <c:tx>
            <c:strRef>
              <c:f>ISCRITTI!$A$4</c:f>
              <c:strCache>
                <c:ptCount val="1"/>
                <c:pt idx="0">
                  <c:v>ANNO a. 2023-24</c:v>
                </c:pt>
              </c:strCache>
            </c:strRef>
          </c:tx>
          <c:spPr>
            <a:solidFill>
              <a:schemeClr val="accent6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ISCRITTI!$B$1:$E$1</c:f>
              <c:strCache>
                <c:ptCount val="4"/>
                <c:pt idx="0">
                  <c:v>ISCRITTI</c:v>
                </c:pt>
                <c:pt idx="1">
                  <c:v>NUOVI SOCI</c:v>
                </c:pt>
                <c:pt idx="2">
                  <c:v>RINNOVI</c:v>
                </c:pt>
                <c:pt idx="3">
                  <c:v>ETA' MEDIA</c:v>
                </c:pt>
              </c:strCache>
            </c:strRef>
          </c:cat>
          <c:val>
            <c:numRef>
              <c:f>ISCRITTI!$B$4:$E$4</c:f>
              <c:numCache>
                <c:formatCode>General</c:formatCode>
                <c:ptCount val="4"/>
                <c:pt idx="0">
                  <c:v>374</c:v>
                </c:pt>
                <c:pt idx="1">
                  <c:v>83</c:v>
                </c:pt>
                <c:pt idx="2">
                  <c:v>291</c:v>
                </c:pt>
                <c:pt idx="3">
                  <c:v>68.33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B5-4095-83D8-5FEFB88622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609833648"/>
        <c:axId val="1664019984"/>
      </c:barChart>
      <c:catAx>
        <c:axId val="160983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cap="all" baseline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1664019984"/>
        <c:crosses val="autoZero"/>
        <c:auto val="1"/>
        <c:lblAlgn val="ctr"/>
        <c:lblOffset val="100"/>
        <c:noMultiLvlLbl val="0"/>
      </c:catAx>
      <c:valAx>
        <c:axId val="16640199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09833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800" dirty="0"/>
              <a:t>provenienza</a:t>
            </a:r>
          </a:p>
        </c:rich>
      </c:tx>
      <c:layout>
        <c:manualLayout>
          <c:xMode val="edge"/>
          <c:yMode val="edge"/>
          <c:x val="0.44837500000000002"/>
          <c:y val="7.03703703703703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4.7441057523837996E-2"/>
          <c:y val="2.4606464496275123E-2"/>
          <c:w val="0.88520932834215393"/>
          <c:h val="0.820913418772444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ISCRITTI!$A$2</c:f>
              <c:strCache>
                <c:ptCount val="1"/>
                <c:pt idx="0">
                  <c:v>ANNO a. 2021-22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glow" dir="t"/>
            </a:scene3d>
            <a:sp3d prstMaterial="translucentPowder">
              <a:bevelB prst="angle"/>
            </a:sp3d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/>
              </a:scene3d>
              <a:sp3d prstMaterial="translucentPowder">
                <a:bevelT prst="convex"/>
                <a:bevelB prst="angle"/>
              </a:sp3d>
            </c:spPr>
            <c:extLst>
              <c:ext xmlns:c16="http://schemas.microsoft.com/office/drawing/2014/chart" uri="{C3380CC4-5D6E-409C-BE32-E72D297353CC}">
                <c16:uniqueId val="{00000000-7FF0-4474-86E3-82BAB35F02AB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/>
              </a:scene3d>
              <a:sp3d prstMaterial="translucentPowder">
                <a:bevelT prst="convex"/>
                <a:bevelB prst="angle"/>
              </a:sp3d>
            </c:spPr>
            <c:extLst>
              <c:ext xmlns:c16="http://schemas.microsoft.com/office/drawing/2014/chart" uri="{C3380CC4-5D6E-409C-BE32-E72D297353CC}">
                <c16:uniqueId val="{00000001-7FF0-4474-86E3-82BAB35F02AB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/>
              </a:scene3d>
              <a:sp3d prstMaterial="translucentPowder">
                <a:bevelT prst="angle"/>
                <a:bevelB prst="angle"/>
              </a:sp3d>
            </c:spPr>
            <c:extLst>
              <c:ext xmlns:c16="http://schemas.microsoft.com/office/drawing/2014/chart" uri="{C3380CC4-5D6E-409C-BE32-E72D297353CC}">
                <c16:uniqueId val="{00000002-7FF0-4474-86E3-82BAB35F02AB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/>
              </a:scene3d>
              <a:sp3d prstMaterial="translucentPowder">
                <a:bevelT prst="angle"/>
                <a:bevelB prst="angle"/>
              </a:sp3d>
            </c:spPr>
            <c:extLst>
              <c:ext xmlns:c16="http://schemas.microsoft.com/office/drawing/2014/chart" uri="{C3380CC4-5D6E-409C-BE32-E72D297353CC}">
                <c16:uniqueId val="{00000003-7FF0-4474-86E3-82BAB35F02AB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/>
              </a:scene3d>
              <a:sp3d prstMaterial="translucentPowder">
                <a:bevelT prst="angle"/>
                <a:bevelB prst="angle"/>
              </a:sp3d>
            </c:spPr>
            <c:extLst>
              <c:ext xmlns:c16="http://schemas.microsoft.com/office/drawing/2014/chart" uri="{C3380CC4-5D6E-409C-BE32-E72D297353CC}">
                <c16:uniqueId val="{00000004-7FF0-4474-86E3-82BAB35F02AB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/>
              </a:scene3d>
              <a:sp3d prstMaterial="translucentPowder">
                <a:bevelT prst="angle"/>
                <a:bevelB prst="angle"/>
              </a:sp3d>
            </c:spPr>
            <c:extLst>
              <c:ext xmlns:c16="http://schemas.microsoft.com/office/drawing/2014/chart" uri="{C3380CC4-5D6E-409C-BE32-E72D297353CC}">
                <c16:uniqueId val="{00000005-7FF0-4474-86E3-82BAB35F02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ISCRITTI!$F$1:$K$1</c:f>
              <c:strCache>
                <c:ptCount val="6"/>
                <c:pt idx="0">
                  <c:v>ISEO</c:v>
                </c:pt>
                <c:pt idx="1">
                  <c:v>PROVAGLIO</c:v>
                </c:pt>
                <c:pt idx="2">
                  <c:v>SALE M.</c:v>
                </c:pt>
                <c:pt idx="3">
                  <c:v>SARNICO</c:v>
                </c:pt>
                <c:pt idx="4">
                  <c:v>CORTE F. </c:v>
                </c:pt>
                <c:pt idx="5">
                  <c:v>ALTRI</c:v>
                </c:pt>
              </c:strCache>
            </c:strRef>
          </c:cat>
          <c:val>
            <c:numRef>
              <c:f>ISCRITTI!$F$2:$K$2</c:f>
              <c:numCache>
                <c:formatCode>General</c:formatCode>
                <c:ptCount val="6"/>
                <c:pt idx="0">
                  <c:v>98</c:v>
                </c:pt>
                <c:pt idx="1">
                  <c:v>36</c:v>
                </c:pt>
                <c:pt idx="2">
                  <c:v>23</c:v>
                </c:pt>
                <c:pt idx="3">
                  <c:v>16</c:v>
                </c:pt>
                <c:pt idx="4">
                  <c:v>14</c:v>
                </c:pt>
                <c:pt idx="5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A1-46EC-853C-17D5948E92E9}"/>
            </c:ext>
          </c:extLst>
        </c:ser>
        <c:ser>
          <c:idx val="1"/>
          <c:order val="1"/>
          <c:tx>
            <c:strRef>
              <c:f>ISCRITTI!$A$3</c:f>
              <c:strCache>
                <c:ptCount val="1"/>
                <c:pt idx="0">
                  <c:v>ANNO a. 2022-23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convex"/>
              <a:bevelB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ISCRITTI!$F$1:$K$1</c:f>
              <c:strCache>
                <c:ptCount val="6"/>
                <c:pt idx="0">
                  <c:v>ISEO</c:v>
                </c:pt>
                <c:pt idx="1">
                  <c:v>PROVAGLIO</c:v>
                </c:pt>
                <c:pt idx="2">
                  <c:v>SALE M.</c:v>
                </c:pt>
                <c:pt idx="3">
                  <c:v>SARNICO</c:v>
                </c:pt>
                <c:pt idx="4">
                  <c:v>CORTE F. </c:v>
                </c:pt>
                <c:pt idx="5">
                  <c:v>ALTRI</c:v>
                </c:pt>
              </c:strCache>
            </c:strRef>
          </c:cat>
          <c:val>
            <c:numRef>
              <c:f>ISCRITTI!$F$3:$K$3</c:f>
              <c:numCache>
                <c:formatCode>General</c:formatCode>
                <c:ptCount val="6"/>
                <c:pt idx="0">
                  <c:v>111</c:v>
                </c:pt>
                <c:pt idx="1">
                  <c:v>36</c:v>
                </c:pt>
                <c:pt idx="2">
                  <c:v>24</c:v>
                </c:pt>
                <c:pt idx="3">
                  <c:v>18</c:v>
                </c:pt>
                <c:pt idx="4">
                  <c:v>14</c:v>
                </c:pt>
                <c:pt idx="5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A1-46EC-853C-17D5948E92E9}"/>
            </c:ext>
          </c:extLst>
        </c:ser>
        <c:ser>
          <c:idx val="2"/>
          <c:order val="2"/>
          <c:tx>
            <c:strRef>
              <c:f>ISCRITTI!$A$4</c:f>
              <c:strCache>
                <c:ptCount val="1"/>
                <c:pt idx="0">
                  <c:v>ANNO a. 2023-24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convex"/>
              <a:bevelB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ISCRITTI!$F$1:$K$1</c:f>
              <c:strCache>
                <c:ptCount val="6"/>
                <c:pt idx="0">
                  <c:v>ISEO</c:v>
                </c:pt>
                <c:pt idx="1">
                  <c:v>PROVAGLIO</c:v>
                </c:pt>
                <c:pt idx="2">
                  <c:v>SALE M.</c:v>
                </c:pt>
                <c:pt idx="3">
                  <c:v>SARNICO</c:v>
                </c:pt>
                <c:pt idx="4">
                  <c:v>CORTE F. </c:v>
                </c:pt>
                <c:pt idx="5">
                  <c:v>ALTRI</c:v>
                </c:pt>
              </c:strCache>
            </c:strRef>
          </c:cat>
          <c:val>
            <c:numRef>
              <c:f>ISCRITTI!$F$4:$K$4</c:f>
              <c:numCache>
                <c:formatCode>General</c:formatCode>
                <c:ptCount val="6"/>
                <c:pt idx="0">
                  <c:v>132</c:v>
                </c:pt>
                <c:pt idx="1">
                  <c:v>45</c:v>
                </c:pt>
                <c:pt idx="2">
                  <c:v>20</c:v>
                </c:pt>
                <c:pt idx="3">
                  <c:v>19</c:v>
                </c:pt>
                <c:pt idx="4">
                  <c:v>15</c:v>
                </c:pt>
                <c:pt idx="5">
                  <c:v>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A1-46EC-853C-17D5948E92E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09846064"/>
        <c:axId val="1613463472"/>
      </c:barChart>
      <c:catAx>
        <c:axId val="160984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1613463472"/>
        <c:crosses val="autoZero"/>
        <c:auto val="1"/>
        <c:lblAlgn val="ctr"/>
        <c:lblOffset val="100"/>
        <c:noMultiLvlLbl val="0"/>
      </c:catAx>
      <c:valAx>
        <c:axId val="1613463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0984606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cap="sm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confronto corsi ed eventi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6469169689002941"/>
          <c:y val="0.14018664333624964"/>
          <c:w val="0.83530830310997062"/>
          <c:h val="0.8598133566637503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ISCRITTI!$L$1</c:f>
              <c:strCache>
                <c:ptCount val="1"/>
                <c:pt idx="0">
                  <c:v>CORSI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highlight>
                      <a:srgbClr val="00FFFF"/>
                    </a:highligh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ISCRITTI!$A$2:$A$4</c:f>
              <c:strCache>
                <c:ptCount val="3"/>
                <c:pt idx="0">
                  <c:v>anno a. 2021-22</c:v>
                </c:pt>
                <c:pt idx="1">
                  <c:v>anno a. 2022-23</c:v>
                </c:pt>
                <c:pt idx="2">
                  <c:v>anno a. 2023-24</c:v>
                </c:pt>
              </c:strCache>
            </c:strRef>
          </c:cat>
          <c:val>
            <c:numRef>
              <c:f>ISCRITTI!$L$2:$L$4</c:f>
              <c:numCache>
                <c:formatCode>General</c:formatCode>
                <c:ptCount val="3"/>
                <c:pt idx="0">
                  <c:v>14</c:v>
                </c:pt>
                <c:pt idx="1">
                  <c:v>21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C5-4AEC-8EA5-FF2ED5951445}"/>
            </c:ext>
          </c:extLst>
        </c:ser>
        <c:ser>
          <c:idx val="1"/>
          <c:order val="1"/>
          <c:tx>
            <c:strRef>
              <c:f>ISCRITTI!$M$1</c:f>
              <c:strCache>
                <c:ptCount val="1"/>
                <c:pt idx="0">
                  <c:v>PARTECIPANTI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ISCRITTI!$A$2:$A$4</c:f>
              <c:strCache>
                <c:ptCount val="3"/>
                <c:pt idx="0">
                  <c:v>anno a. 2021-22</c:v>
                </c:pt>
                <c:pt idx="1">
                  <c:v>anno a. 2022-23</c:v>
                </c:pt>
                <c:pt idx="2">
                  <c:v>anno a. 2023-24</c:v>
                </c:pt>
              </c:strCache>
            </c:strRef>
          </c:cat>
          <c:val>
            <c:numRef>
              <c:f>ISCRITTI!$M$2:$M$4</c:f>
              <c:numCache>
                <c:formatCode>General</c:formatCode>
                <c:ptCount val="3"/>
                <c:pt idx="0">
                  <c:v>622</c:v>
                </c:pt>
                <c:pt idx="1">
                  <c:v>630</c:v>
                </c:pt>
                <c:pt idx="2">
                  <c:v>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C5-4AEC-8EA5-FF2ED5951445}"/>
            </c:ext>
          </c:extLst>
        </c:ser>
        <c:ser>
          <c:idx val="2"/>
          <c:order val="2"/>
          <c:tx>
            <c:strRef>
              <c:f>ISCRITTI!$N$1</c:f>
              <c:strCache>
                <c:ptCount val="1"/>
                <c:pt idx="0">
                  <c:v>EVENTI E USCITE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highlight>
                      <a:srgbClr val="FFFF00"/>
                    </a:highligh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ISCRITTI!$A$2:$A$4</c:f>
              <c:strCache>
                <c:ptCount val="3"/>
                <c:pt idx="0">
                  <c:v>anno a. 2021-22</c:v>
                </c:pt>
                <c:pt idx="1">
                  <c:v>anno a. 2022-23</c:v>
                </c:pt>
                <c:pt idx="2">
                  <c:v>anno a. 2023-24</c:v>
                </c:pt>
              </c:strCache>
            </c:strRef>
          </c:cat>
          <c:val>
            <c:numRef>
              <c:f>ISCRITTI!$N$2:$N$4</c:f>
              <c:numCache>
                <c:formatCode>General</c:formatCode>
                <c:ptCount val="3"/>
                <c:pt idx="0">
                  <c:v>3</c:v>
                </c:pt>
                <c:pt idx="1">
                  <c:v>6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C5-4AEC-8EA5-FF2ED5951445}"/>
            </c:ext>
          </c:extLst>
        </c:ser>
        <c:ser>
          <c:idx val="3"/>
          <c:order val="3"/>
          <c:tx>
            <c:strRef>
              <c:f>ISCRITTI!$O$1</c:f>
              <c:strCache>
                <c:ptCount val="1"/>
                <c:pt idx="0">
                  <c:v>ISCRITTI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ISCRITTI!$A$2:$A$4</c:f>
              <c:strCache>
                <c:ptCount val="3"/>
                <c:pt idx="0">
                  <c:v>anno a. 2021-22</c:v>
                </c:pt>
                <c:pt idx="1">
                  <c:v>anno a. 2022-23</c:v>
                </c:pt>
                <c:pt idx="2">
                  <c:v>anno a. 2023-24</c:v>
                </c:pt>
              </c:strCache>
            </c:strRef>
          </c:cat>
          <c:val>
            <c:numRef>
              <c:f>ISCRITTI!$O$2:$O$4</c:f>
              <c:numCache>
                <c:formatCode>General</c:formatCode>
                <c:ptCount val="3"/>
                <c:pt idx="0">
                  <c:v>115</c:v>
                </c:pt>
                <c:pt idx="1">
                  <c:v>529</c:v>
                </c:pt>
                <c:pt idx="2">
                  <c:v>1090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EC5-4AEC-8EA5-FF2ED595144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145029952"/>
        <c:axId val="2143482272"/>
      </c:barChart>
      <c:catAx>
        <c:axId val="2145029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143482272"/>
        <c:crosses val="autoZero"/>
        <c:auto val="1"/>
        <c:lblAlgn val="ctr"/>
        <c:lblOffset val="100"/>
        <c:noMultiLvlLbl val="0"/>
      </c:catAx>
      <c:valAx>
        <c:axId val="21434822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45029952"/>
        <c:crosses val="autoZero"/>
        <c:crossBetween val="between"/>
      </c:valAx>
      <c:spPr>
        <a:blipFill>
          <a:blip xmlns:r="http://schemas.openxmlformats.org/officeDocument/2006/relationships" r:embed="rId4"/>
          <a:tile tx="0" ty="0" sx="100000" sy="100000" flip="none" algn="tl"/>
        </a:blipFill>
        <a:ln>
          <a:noFill/>
        </a:ln>
        <a:effectLst/>
      </c:spPr>
    </c:plotArea>
    <c:legend>
      <c:legendPos val="t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1" i="0" u="sng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1" i="0" u="sng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00FFFF"/>
                </a:highlight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5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7CBBF-B6FA-4CBF-A338-11180FC137C5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9B2A4-D2DF-4C25-80E5-176713DC4F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198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381FBA-9A78-47B1-AF15-61B14234B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7132A1C-7020-49F5-859A-77ADA462F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BCB436-1B1F-457B-8B82-EA6AB11DC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5EDB-9A86-43F0-8E84-E1D071C0399A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88AA28-9449-4148-BD4A-9DF3A4BC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331FA5-99C0-43DD-B275-E6BAA9B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FCCB-042D-47BA-90F8-3EB90C328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583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39C29D-6AD3-4EC8-BB9B-6CF79BCB3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1D62971-B5B4-494D-9778-2E7522DDB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3BCC81-C79E-4078-AA7F-3548E597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5EDB-9A86-43F0-8E84-E1D071C0399A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B31E2A-11CF-45C9-82B0-F3BA7CC3B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560E3A-8520-4287-BA14-86A11917E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FCCB-042D-47BA-90F8-3EB90C328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0036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95606F6-52D0-409D-B124-2690F12E31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8D6C507-C4D9-4A86-A0F0-E3FC7B9CC2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DCA9C3-BD11-4547-B332-D4333317D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5EDB-9A86-43F0-8E84-E1D071C0399A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C838D3-82F7-4626-BA42-55758EB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49D2E6-E952-4E32-A7BA-CE6800C5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FCCB-042D-47BA-90F8-3EB90C328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624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B6345C-F636-401B-B636-0DF0694F2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834E628-B7EF-46E8-8646-B6359A9BD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279456-516D-43C4-9BA1-2C79477CB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F979A-8ADE-4E5D-B4E3-D8A6934387C7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2E1224-F5FB-452C-B2FF-643CF2B1F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DA650B-B84E-4F0D-AB67-224018AF3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FDD1-F044-4AE4-AEE3-1019C2699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9709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20BF6C-F291-40A3-AAC8-3E84FC633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B42E1E-8E69-48F9-A100-9A8DF8FA9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C88FE4-29A9-4CBB-B147-9C8E3CE5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F979A-8ADE-4E5D-B4E3-D8A6934387C7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CF9FFB-260E-4457-99A5-D5A59FD5B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4BE734-EE4E-4E3B-80D3-30883D36E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FDD1-F044-4AE4-AEE3-1019C2699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1713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618D7F-94E8-4FCC-A636-F398B531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9398EF1-88F0-4D8A-8AB2-E2E2EDC7D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DF823D-9CFE-41C9-9456-D6BEE0201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F979A-8ADE-4E5D-B4E3-D8A6934387C7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C6F514-0F7B-46C3-8FEB-6AAD34C52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70CAC3-3B2D-44FB-A2CC-9F530A58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FDD1-F044-4AE4-AEE3-1019C2699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805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57BB0F-D631-4C8E-BDFA-2A0906446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AB2753-C8CE-4A69-A4C9-914AD3BADD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454D5E3-C017-4502-8C9C-19B7B2FED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A7EF8EB-DA1C-4E6B-85CF-1DDD8F11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F979A-8ADE-4E5D-B4E3-D8A6934387C7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0E76400-2E97-415D-810D-B7E2E226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F3B9328-0445-4F67-BF62-D9E8FFA31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FDD1-F044-4AE4-AEE3-1019C2699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5428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48514C-8581-4CDF-840F-8829C691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77A5BB-A84C-46AD-9FE8-FC4322BC2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972D254-B876-4187-9E83-E389B7F30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870A01B-ACFA-4BDB-9D47-7F24CE084A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6F491E3-B433-42B1-9809-6BB60AAD7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A07C954-CCD9-4AC0-8498-49D3D8EB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F979A-8ADE-4E5D-B4E3-D8A6934387C7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71219EA-3AEB-47FE-8554-3B774BE84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3F291F6-0CA2-4586-86E2-5896DBE29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FDD1-F044-4AE4-AEE3-1019C2699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651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225893-F83A-43FB-A966-D69B1F1D9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7AF3C58-5643-4173-BFE2-70E1CA32C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F979A-8ADE-4E5D-B4E3-D8A6934387C7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27061AD-8E11-41D0-A0B3-F98822431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8E79C4A-744B-45C9-93C2-F163854EF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FDD1-F044-4AE4-AEE3-1019C2699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1174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780CA2C-75B0-4A4A-8DBF-B2A1C78EE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F979A-8ADE-4E5D-B4E3-D8A6934387C7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C8036DF-ACF2-4782-9052-839FF4CC3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ACE1CA7-B7A4-455B-9B52-EBD8A34CD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FDD1-F044-4AE4-AEE3-1019C2699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3909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18666D-346B-43B9-BA09-B35BDA862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8695ED-3673-491D-8B93-11777FC50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4B05FCB-561D-402E-BB4B-EC07F5080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BCD2A0-0B87-4AA6-BC95-D23356233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F979A-8ADE-4E5D-B4E3-D8A6934387C7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CA367B-06D6-4478-8DE6-E5940A638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AD3DCE1-F666-427B-81E5-47A897A45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FDD1-F044-4AE4-AEE3-1019C2699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580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6D10C4-DA4C-4A28-8A50-34D4B163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4CA154-9003-4566-A526-D5ED8A2A1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569C66-AEF3-4BD4-96D9-FA0BAC624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5EDB-9A86-43F0-8E84-E1D071C0399A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B19F38-D176-45A5-8E6B-BE0C3A4A8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5E096A-9472-488B-B72E-AFA381B63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FCCB-042D-47BA-90F8-3EB90C328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7135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672F3D-963D-4784-A224-A84329205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AB41635-6B67-47BB-81E7-54CFB466F4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B2B9DBF-6F77-40D6-B07E-B70FBC210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78DA983-C7A0-4321-BA4B-00CA1C38A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F979A-8ADE-4E5D-B4E3-D8A6934387C7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61AAA4-2695-4E4D-8573-A5049D417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0A0F78-0B8A-4556-A1EC-1E50A93A0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FDD1-F044-4AE4-AEE3-1019C2699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842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F152AD-C8FF-4146-BEF9-A02AA45BF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D7E9634-1F4F-46DD-9AB2-EB04EFD1F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DCBF25-33AF-4355-9663-2EF9AC3FA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F979A-8ADE-4E5D-B4E3-D8A6934387C7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3305DA-0564-4738-9E58-DC4A17528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17E42D0-917E-4625-A7FB-4DB1D5588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FDD1-F044-4AE4-AEE3-1019C2699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9636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8B07733-5D68-4A58-926B-795EBDB8F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4698CCB-ACFB-4117-988A-AAB5E58F3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04D7BF-84F9-46B6-8AB6-FF89BDBE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F979A-8ADE-4E5D-B4E3-D8A6934387C7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C37ED7-26A2-4B4F-BA3D-17873BC05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5EB592-E7AE-49C7-92C6-A8DFB6DF5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FDD1-F044-4AE4-AEE3-1019C2699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4470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389AA3-E7E0-43FD-993E-E5EE88E65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C49FA36-5575-4395-B57A-A3F546386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FBF120-3E78-4C37-BBE0-ECD3FB34E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5EDB-9A86-43F0-8E84-E1D071C0399A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DE4B38-9C46-4DAB-8F67-55955DC37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F17AF6-0D84-4206-A38B-649E5811F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FCCB-042D-47BA-90F8-3EB90C328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380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A94190-7B37-4FDC-BF71-165E9EFB9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A088BE-AFF7-48E0-B2D6-19661D4D61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02FD84A-E095-4081-BD66-4DE426116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A548510-35AF-4563-9E2D-BE06096CF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5EDB-9A86-43F0-8E84-E1D071C0399A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B21D4DA-8DE8-4718-AED8-39C634701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EC7796F-22B3-4927-BDAC-368882B05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FCCB-042D-47BA-90F8-3EB90C328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476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DE7CE4-3E9B-4A00-9BC4-5A3FBD43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1559C40-7EA7-48BB-B66C-8023761D9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A267E1E-E264-431C-B957-1C971F1CB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AFABCB1-6C10-4607-A855-6EABD6AD1D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0311DE2-84C2-42FA-9116-9E4EB9D012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4892A02-17BD-4F73-986A-9623EB2B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5EDB-9A86-43F0-8E84-E1D071C0399A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1AA5BE6-1E4E-454D-8151-0A58030D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7FEE629-748E-4FEE-A208-EB6D9EC2C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FCCB-042D-47BA-90F8-3EB90C328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573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45A39-C27A-4DC9-92E8-FDA0ECD9A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43633AE-DCE3-4A50-A1E5-D56FFA5C3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5EDB-9A86-43F0-8E84-E1D071C0399A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59EA4EB-D521-49BF-8AE1-47014780C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1B92FB1-ADC6-46D7-BB80-901C4F54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FCCB-042D-47BA-90F8-3EB90C328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09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98D9A76-643E-4425-AA70-41B1154B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5EDB-9A86-43F0-8E84-E1D071C0399A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FE20B07-F5A1-40DB-B7BB-FAF54332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300AD3-C778-4778-A9E0-BBEFFB544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FCCB-042D-47BA-90F8-3EB90C328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525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C57ECF-251A-4051-A0D3-8AFB6B717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E07F93-8F48-462E-B8D9-63A57A861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7F051CE-E082-4447-99B7-1399B02FA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6041BB4-0156-4347-B468-AC3968548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5EDB-9A86-43F0-8E84-E1D071C0399A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AEDC0B9-6DB3-47B1-9ECA-DA888C40A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7B96D8-6344-46E1-ABC7-89C0428EE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FCCB-042D-47BA-90F8-3EB90C328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298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886ADA-7349-4245-B885-ED1917784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BDF5D46-7194-414C-B75D-54EDF57094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3BA8281-3C5A-47EC-814F-C3A449752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FD1C24C-0078-4578-8E9C-17AEE94F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5EDB-9A86-43F0-8E84-E1D071C0399A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D6DDAE3-5824-42A0-B115-634B1F3D3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9748AB0-3B28-413D-AD76-655A9C0B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EFCCB-042D-47BA-90F8-3EB90C328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13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6775E07-A1A3-4D6B-85C4-203206FF6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738B2C0-6709-4C71-BBAA-661E3C339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9E64E8-B08D-4125-8438-ACBD438087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05EDB-9A86-43F0-8E84-E1D071C0399A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BC4406-B223-44CF-B76C-402471784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4CB598-099C-479C-9A83-38182C4E8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EFCCB-042D-47BA-90F8-3EB90C328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66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C0924FA-9E55-4183-9E98-036557EF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C490D3-12B7-4D73-A6FE-D67A8A90F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922054-20D3-47AE-A51F-A01E197C8D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F979A-8ADE-4E5D-B4E3-D8A6934387C7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67A3C8-F93F-41D1-8F9E-C6E936C48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7BD47C-61D9-4429-A024-04D2EC457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0FDD1-F044-4AE4-AEE3-1019C2699C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260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dati%20finali%2023-24/al%2020.04.2024%20corsi%20eventi%20%202023-2024.xlsx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3" Type="http://schemas.openxmlformats.org/officeDocument/2006/relationships/hyperlink" Target="dati%20finali%2023-24/al%2020.04.2024%20costi-ricavi%202023-2024.xlsx" TargetMode="External"/><Relationship Id="rId7" Type="http://schemas.openxmlformats.org/officeDocument/2006/relationships/hyperlink" Target="dati%20finali%2023-24/anno%2024-25%20programma%20senza%20date.docx" TargetMode="External"/><Relationship Id="rId2" Type="http://schemas.openxmlformats.org/officeDocument/2006/relationships/hyperlink" Target="dati%20finali%2023-24/al%2020.04.2024%20corsi%20eventi%20%202023-2024.xlsx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dati%20finali%2023-24/previsione%20costi-ricavi%202024-2025.xlsx" TargetMode="External"/><Relationship Id="rId5" Type="http://schemas.openxmlformats.org/officeDocument/2006/relationships/hyperlink" Target="dati%20finali%2023-24/previsione%20corsi%20eventi%202024-2025.xlsx" TargetMode="External"/><Relationship Id="rId10" Type="http://schemas.openxmlformats.org/officeDocument/2006/relationships/image" Target="../media/image5.png"/><Relationship Id="rId4" Type="http://schemas.openxmlformats.org/officeDocument/2006/relationships/hyperlink" Target="dati%20finali%2023-24/al%2020.04.2024%20saldi%20finanziari.xlsx" TargetMode="Externa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ISCRITTI%20TRIENNIO.xlsx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accent1">
                <a:lumMod val="40000"/>
                <a:lumOff val="60000"/>
              </a:schemeClr>
            </a:gs>
            <a:gs pos="34000">
              <a:schemeClr val="accent1">
                <a:lumMod val="95000"/>
                <a:lumOff val="5000"/>
              </a:schemeClr>
            </a:gs>
            <a:gs pos="65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59B853E-2658-4DE7-9EBE-B834F00DF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46" y="0"/>
            <a:ext cx="834434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CF9BF06-0DC1-4E33-AC19-D4456995E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583" y="2524125"/>
            <a:ext cx="761047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21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1F236936-1A08-49EF-9FEA-B130A0FED8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69048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392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5A1FF7A9-22D8-4BFC-B628-00CCBC8D0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580124"/>
              </p:ext>
            </p:extLst>
          </p:nvPr>
        </p:nvGraphicFramePr>
        <p:xfrm>
          <a:off x="0" y="-168812"/>
          <a:ext cx="12421772" cy="7026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75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BCB435D-2263-4DF2-BB56-8714965A3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99411" cy="3604088"/>
          </a:xfrm>
          <a:prstGeom prst="rect">
            <a:avLst/>
          </a:prstGeom>
        </p:spPr>
      </p:pic>
      <p:graphicFrame>
        <p:nvGraphicFramePr>
          <p:cNvPr id="4" name="Google Shape;107;p16">
            <a:extLst>
              <a:ext uri="{FF2B5EF4-FFF2-40B4-BE49-F238E27FC236}">
                <a16:creationId xmlns:a16="http://schemas.microsoft.com/office/drawing/2014/main" id="{70E1EE96-9AE7-45C9-84DE-A4464493D5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3594160"/>
              </p:ext>
            </p:extLst>
          </p:nvPr>
        </p:nvGraphicFramePr>
        <p:xfrm>
          <a:off x="6063267" y="70673"/>
          <a:ext cx="6128733" cy="353341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60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4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0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27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070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u="none" strike="noStrike" cap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sessione autunno 2022</a:t>
                      </a:r>
                      <a:endParaRPr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corsi</a:t>
                      </a:r>
                      <a:endParaRPr sz="2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9  </a:t>
                      </a:r>
                      <a:endParaRPr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lezioni </a:t>
                      </a:r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45</a:t>
                      </a:r>
                      <a:endParaRPr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partecipanti nr. 268</a:t>
                      </a:r>
                      <a:endParaRPr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80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sessione inverno - primavera 2023</a:t>
                      </a:r>
                      <a:endParaRPr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corsi</a:t>
                      </a:r>
                      <a:endParaRPr sz="2000" dirty="0"/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12</a:t>
                      </a:r>
                      <a:endParaRPr sz="20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lezioni </a:t>
                      </a:r>
                      <a:endParaRPr sz="2000" dirty="0"/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118</a:t>
                      </a:r>
                      <a:endParaRPr sz="2000" dirty="0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partecipanti</a:t>
                      </a:r>
                      <a:endParaRPr sz="2000" dirty="0"/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362</a:t>
                      </a:r>
                      <a:endParaRPr sz="2000" dirty="0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66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TOTALE GENERALE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a.a</a:t>
                      </a:r>
                      <a:r>
                        <a:rPr lang="it-IT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 2022-2023</a:t>
                      </a:r>
                      <a:endParaRPr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corsi</a:t>
                      </a:r>
                      <a:endParaRPr sz="2800" dirty="0"/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21</a:t>
                      </a:r>
                      <a:endParaRPr sz="28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lezioni </a:t>
                      </a:r>
                      <a:endParaRPr sz="2800" dirty="0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163</a:t>
                      </a:r>
                      <a:endParaRPr sz="2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partecipanti</a:t>
                      </a:r>
                      <a:r>
                        <a:rPr lang="it-IT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2800" dirty="0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630</a:t>
                      </a:r>
                      <a:endParaRPr sz="2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Google Shape;115;p17">
            <a:extLst>
              <a:ext uri="{FF2B5EF4-FFF2-40B4-BE49-F238E27FC236}">
                <a16:creationId xmlns:a16="http://schemas.microsoft.com/office/drawing/2014/main" id="{3D76D1BB-233B-4832-8AD0-99297F4EB8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2888012"/>
              </p:ext>
            </p:extLst>
          </p:nvPr>
        </p:nvGraphicFramePr>
        <p:xfrm>
          <a:off x="54592" y="3647753"/>
          <a:ext cx="5799411" cy="30396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90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5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063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sessione autunno 2021</a:t>
                      </a:r>
                      <a:endParaRPr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uscite</a:t>
                      </a:r>
                      <a:endParaRPr sz="20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2</a:t>
                      </a:r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endParaRPr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Iscritti 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75</a:t>
                      </a:r>
                      <a:endParaRPr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444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sessione inverno - primavera 2022</a:t>
                      </a:r>
                      <a:endParaRPr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uscite</a:t>
                      </a:r>
                      <a:endParaRPr sz="1800" dirty="0"/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 1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Iscritti</a:t>
                      </a:r>
                      <a:endParaRPr sz="1800" dirty="0"/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40</a:t>
                      </a:r>
                      <a:endParaRPr sz="1800" dirty="0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456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TOTALE </a:t>
                      </a:r>
                      <a:r>
                        <a:rPr lang="it-IT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GENERALE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lang="it-IT" sz="1800" b="1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.a</a:t>
                      </a:r>
                      <a:r>
                        <a:rPr lang="it-IT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 2021-2022</a:t>
                      </a:r>
                      <a:endParaRPr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uscite</a:t>
                      </a:r>
                      <a:endParaRPr sz="2800" dirty="0"/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3</a:t>
                      </a:r>
                      <a:endParaRPr sz="28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Iscritti </a:t>
                      </a:r>
                      <a:endParaRPr sz="2800" dirty="0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115</a:t>
                      </a:r>
                      <a:endParaRPr sz="2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Google Shape;115;p17">
            <a:extLst>
              <a:ext uri="{FF2B5EF4-FFF2-40B4-BE49-F238E27FC236}">
                <a16:creationId xmlns:a16="http://schemas.microsoft.com/office/drawing/2014/main" id="{0BA26099-1456-481E-8F37-30F12D284E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6814"/>
              </p:ext>
            </p:extLst>
          </p:nvPr>
        </p:nvGraphicFramePr>
        <p:xfrm>
          <a:off x="6063266" y="3651554"/>
          <a:ext cx="6128734" cy="304072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15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9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342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sessione autunno 2022</a:t>
                      </a:r>
                      <a:endParaRPr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eventi e uscite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 6</a:t>
                      </a:r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Iscritti 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271</a:t>
                      </a:r>
                      <a:endParaRPr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470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sessione inverno - primavera 2023</a:t>
                      </a:r>
                      <a:endParaRPr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eventi e uscite</a:t>
                      </a:r>
                      <a:endParaRPr sz="1800" dirty="0"/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 6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Iscritti</a:t>
                      </a:r>
                      <a:endParaRPr sz="1800" dirty="0"/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258</a:t>
                      </a:r>
                      <a:endParaRPr sz="1800" dirty="0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161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TOTALE GENERALE 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a.a</a:t>
                      </a:r>
                      <a:r>
                        <a:rPr lang="it-IT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 </a:t>
                      </a: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2022-2023</a:t>
                      </a:r>
                      <a:endParaRPr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800"/>
                        <a:buFont typeface="Times New Roman"/>
                        <a:buNone/>
                        <a:tabLst/>
                        <a:defRPr/>
                      </a:pPr>
                      <a:r>
                        <a:rPr lang="it-IT" sz="2800" b="1" kern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eventi e uscite</a:t>
                      </a:r>
                      <a:endParaRPr lang="it-IT" sz="2800" b="1" kern="1200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 12</a:t>
                      </a:r>
                      <a:endParaRPr sz="28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Iscritti </a:t>
                      </a:r>
                      <a:endParaRPr sz="2800" dirty="0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529</a:t>
                      </a:r>
                      <a:endParaRPr sz="2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2D1175BC-6010-4533-80C6-6FC1A63CE8F5}"/>
              </a:ext>
            </a:extLst>
          </p:cNvPr>
          <p:cNvSpPr txBox="1"/>
          <p:nvPr/>
        </p:nvSpPr>
        <p:spPr>
          <a:xfrm>
            <a:off x="1903419" y="2647665"/>
            <a:ext cx="9962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nr 14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06277C1-7AB0-4703-B309-04C065D42552}"/>
              </a:ext>
            </a:extLst>
          </p:cNvPr>
          <p:cNvSpPr txBox="1"/>
          <p:nvPr/>
        </p:nvSpPr>
        <p:spPr>
          <a:xfrm>
            <a:off x="3338709" y="2624489"/>
            <a:ext cx="9962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nr 94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5583E8D-819E-4B70-9CF4-8F9FB3D85451}"/>
              </a:ext>
            </a:extLst>
          </p:cNvPr>
          <p:cNvSpPr txBox="1"/>
          <p:nvPr/>
        </p:nvSpPr>
        <p:spPr>
          <a:xfrm>
            <a:off x="4471470" y="2651784"/>
            <a:ext cx="12164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nr 622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1C08023-DAE6-4175-AB1A-774DBB672A29}"/>
              </a:ext>
            </a:extLst>
          </p:cNvPr>
          <p:cNvCxnSpPr/>
          <p:nvPr/>
        </p:nvCxnSpPr>
        <p:spPr>
          <a:xfrm>
            <a:off x="5906760" y="0"/>
            <a:ext cx="29126" cy="6858000"/>
          </a:xfrm>
          <a:prstGeom prst="line">
            <a:avLst/>
          </a:prstGeom>
          <a:ln w="6350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76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oogle Shape;107;p16">
            <a:extLst>
              <a:ext uri="{FF2B5EF4-FFF2-40B4-BE49-F238E27FC236}">
                <a16:creationId xmlns:a16="http://schemas.microsoft.com/office/drawing/2014/main" id="{70E1EE96-9AE7-45C9-84DE-A4464493D5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018241"/>
              </p:ext>
            </p:extLst>
          </p:nvPr>
        </p:nvGraphicFramePr>
        <p:xfrm>
          <a:off x="812800" y="45020"/>
          <a:ext cx="9804400" cy="353341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445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1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0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56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070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u="none" strike="noStrike" cap="non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sessione autunno 2023</a:t>
                      </a:r>
                      <a:endParaRPr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corsi</a:t>
                      </a:r>
                      <a:endParaRPr sz="2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8  </a:t>
                      </a:r>
                      <a:endParaRPr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lezioni </a:t>
                      </a:r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122</a:t>
                      </a:r>
                      <a:endParaRPr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Partecipanti</a:t>
                      </a:r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nr 474</a:t>
                      </a:r>
                      <a:endParaRPr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80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sessione inverno - primavera 2024</a:t>
                      </a:r>
                      <a:endParaRPr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corsi</a:t>
                      </a:r>
                      <a:endParaRPr sz="2000" dirty="0"/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 7</a:t>
                      </a:r>
                      <a:endParaRPr sz="20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lezioni </a:t>
                      </a:r>
                      <a:endParaRPr sz="2000" dirty="0"/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38</a:t>
                      </a:r>
                      <a:endParaRPr sz="2000" dirty="0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partecipanti</a:t>
                      </a:r>
                      <a:endParaRPr sz="2000" dirty="0"/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258</a:t>
                      </a:r>
                      <a:endParaRPr sz="2000" dirty="0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66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2" action="ppaction://hlinkfile"/>
                        </a:rPr>
                        <a:t>TOTALE GENERALE </a:t>
                      </a:r>
                      <a:endParaRPr lang="it-IT"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a.a</a:t>
                      </a:r>
                      <a:r>
                        <a:rPr lang="it-IT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 2023-2024</a:t>
                      </a:r>
                      <a:endParaRPr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corsi</a:t>
                      </a:r>
                      <a:endParaRPr sz="2800" dirty="0"/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15</a:t>
                      </a:r>
                      <a:endParaRPr sz="28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lezioni </a:t>
                      </a:r>
                      <a:endParaRPr sz="2800" dirty="0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160</a:t>
                      </a:r>
                      <a:endParaRPr sz="2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partecipanti</a:t>
                      </a:r>
                      <a:r>
                        <a:rPr lang="it-IT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2800" dirty="0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732</a:t>
                      </a:r>
                      <a:endParaRPr sz="2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Google Shape;115;p17">
            <a:extLst>
              <a:ext uri="{FF2B5EF4-FFF2-40B4-BE49-F238E27FC236}">
                <a16:creationId xmlns:a16="http://schemas.microsoft.com/office/drawing/2014/main" id="{0BA26099-1456-481E-8F37-30F12D284E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7023856"/>
              </p:ext>
            </p:extLst>
          </p:nvPr>
        </p:nvGraphicFramePr>
        <p:xfrm>
          <a:off x="795865" y="3578435"/>
          <a:ext cx="9821334" cy="323454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464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4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1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269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sessione autunno 2023</a:t>
                      </a:r>
                      <a:endParaRPr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eventi e uscite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 5 </a:t>
                      </a:r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Iscritti 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294</a:t>
                      </a:r>
                      <a:endParaRPr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639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sessione inverno - primavera 2024</a:t>
                      </a:r>
                      <a:endParaRPr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eventi e uscite</a:t>
                      </a:r>
                      <a:endParaRPr sz="1800" dirty="0"/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 12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Iscritti</a:t>
                      </a:r>
                      <a:endParaRPr sz="1800" dirty="0"/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796</a:t>
                      </a:r>
                      <a:endParaRPr sz="1800" dirty="0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54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2" action="ppaction://hlinkfile"/>
                        </a:rPr>
                        <a:t>TOTALE GENERALE </a:t>
                      </a:r>
                      <a:endParaRPr lang="it-IT"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a.a</a:t>
                      </a:r>
                      <a:r>
                        <a:rPr lang="it-IT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 </a:t>
                      </a:r>
                      <a:r>
                        <a:rPr lang="it-IT" sz="18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2023-2024</a:t>
                      </a:r>
                      <a:endParaRPr sz="18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800"/>
                        <a:buFont typeface="Times New Roman"/>
                        <a:buNone/>
                        <a:tabLst/>
                        <a:defRPr/>
                      </a:pPr>
                      <a:r>
                        <a:rPr lang="it-IT" sz="2800" b="1" kern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eventi e uscite</a:t>
                      </a:r>
                      <a:endParaRPr lang="it-IT" sz="2800" b="1" kern="1200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800"/>
                        <a:buFont typeface="Times New Roman"/>
                        <a:buNone/>
                      </a:pPr>
                      <a:r>
                        <a:rPr lang="it-IT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 17</a:t>
                      </a:r>
                      <a:endParaRPr sz="28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Iscritti </a:t>
                      </a:r>
                      <a:endParaRPr sz="2800" dirty="0"/>
                    </a:p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8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nr. 1090</a:t>
                      </a:r>
                      <a:endParaRPr sz="28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67010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DB978CAC-BA8C-4085-9D93-5A5D9899D4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693059"/>
              </p:ext>
            </p:extLst>
          </p:nvPr>
        </p:nvGraphicFramePr>
        <p:xfrm>
          <a:off x="0" y="0"/>
          <a:ext cx="12091915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537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FAF6A4-2466-4CCE-988A-1470050C69D4}"/>
              </a:ext>
            </a:extLst>
          </p:cNvPr>
          <p:cNvSpPr txBox="1"/>
          <p:nvPr/>
        </p:nvSpPr>
        <p:spPr>
          <a:xfrm>
            <a:off x="82062" y="0"/>
            <a:ext cx="12192000" cy="7725192"/>
          </a:xfrm>
          <a:prstGeom prst="rect">
            <a:avLst/>
          </a:prstGeom>
          <a:gradFill flip="none" rotWithShape="1">
            <a:gsLst>
              <a:gs pos="20000">
                <a:schemeClr val="accent6">
                  <a:lumMod val="40000"/>
                  <a:lumOff val="60000"/>
                </a:schemeClr>
              </a:gs>
              <a:gs pos="97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it-IT" sz="2800" dirty="0">
              <a:latin typeface="Arial Black" panose="020B0A04020102020204" pitchFamily="34" charset="0"/>
              <a:hlinkClick r:id="rId2" action="ppaction://hlinkfile"/>
            </a:endParaRPr>
          </a:p>
          <a:p>
            <a:pPr>
              <a:lnSpc>
                <a:spcPct val="200000"/>
              </a:lnSpc>
            </a:pPr>
            <a:r>
              <a:rPr lang="it-IT" sz="2800" dirty="0">
                <a:latin typeface="Arial Black" panose="020B0A04020102020204" pitchFamily="34" charset="0"/>
                <a:hlinkClick r:id="rId2" action="ppaction://hlinkfile"/>
              </a:rPr>
              <a:t>CORSI-EVENTI 2023-24        AL 20-04-2024</a:t>
            </a:r>
            <a:endParaRPr lang="it-IT" sz="2800" dirty="0">
              <a:latin typeface="Arial Black" panose="020B0A04020102020204" pitchFamily="34" charset="0"/>
            </a:endParaRPr>
          </a:p>
          <a:p>
            <a:pPr>
              <a:lnSpc>
                <a:spcPct val="200000"/>
              </a:lnSpc>
            </a:pPr>
            <a:r>
              <a:rPr lang="it-IT" sz="2800" dirty="0">
                <a:latin typeface="Arial Black" panose="020B0A04020102020204" pitchFamily="34" charset="0"/>
              </a:rPr>
              <a:t> </a:t>
            </a:r>
            <a:r>
              <a:rPr lang="it-IT" sz="2800" dirty="0">
                <a:latin typeface="Arial Black" panose="020B0A04020102020204" pitchFamily="34" charset="0"/>
                <a:hlinkClick r:id="rId3" action="ppaction://hlinkfile"/>
              </a:rPr>
              <a:t>COSTI-RICAVI 2023-24        AL 20-04-2024</a:t>
            </a:r>
            <a:endParaRPr lang="it-IT" sz="2800" dirty="0">
              <a:latin typeface="Arial Black" panose="020B0A04020102020204" pitchFamily="34" charset="0"/>
            </a:endParaRPr>
          </a:p>
          <a:p>
            <a:pPr>
              <a:lnSpc>
                <a:spcPct val="200000"/>
              </a:lnSpc>
            </a:pPr>
            <a:r>
              <a:rPr lang="it-IT" sz="2800" dirty="0">
                <a:latin typeface="Arial Black" panose="020B0A04020102020204" pitchFamily="34" charset="0"/>
              </a:rPr>
              <a:t> </a:t>
            </a:r>
            <a:r>
              <a:rPr lang="it-IT" sz="2800" dirty="0">
                <a:latin typeface="Arial Black" panose="020B0A04020102020204" pitchFamily="34" charset="0"/>
                <a:hlinkClick r:id="rId4" action="ppaction://hlinkfile"/>
              </a:rPr>
              <a:t>SALDI FINANZIARI               AL 20-04-2024</a:t>
            </a:r>
            <a:endParaRPr lang="it-IT" sz="2800" dirty="0">
              <a:latin typeface="Arial Black" panose="020B0A04020102020204" pitchFamily="34" charset="0"/>
            </a:endParaRPr>
          </a:p>
          <a:p>
            <a:pPr>
              <a:lnSpc>
                <a:spcPct val="200000"/>
              </a:lnSpc>
            </a:pPr>
            <a:endParaRPr lang="it-IT" sz="2800" dirty="0">
              <a:latin typeface="Arial Black" panose="020B0A04020102020204" pitchFamily="34" charset="0"/>
            </a:endParaRPr>
          </a:p>
          <a:p>
            <a:pPr>
              <a:lnSpc>
                <a:spcPct val="200000"/>
              </a:lnSpc>
            </a:pPr>
            <a:r>
              <a:rPr lang="it-IT" sz="2800" dirty="0">
                <a:latin typeface="Arial Black" panose="020B0A04020102020204" pitchFamily="34" charset="0"/>
                <a:hlinkClick r:id="rId5" action="ppaction://hlinkfile"/>
              </a:rPr>
              <a:t>PREVISIONE CORSI-EVENTI 2024-25</a:t>
            </a:r>
            <a:endParaRPr lang="it-IT" sz="2800" dirty="0">
              <a:latin typeface="Arial Black" panose="020B0A04020102020204" pitchFamily="34" charset="0"/>
            </a:endParaRPr>
          </a:p>
          <a:p>
            <a:pPr>
              <a:lnSpc>
                <a:spcPct val="200000"/>
              </a:lnSpc>
            </a:pPr>
            <a:r>
              <a:rPr lang="it-IT" sz="2800" dirty="0">
                <a:latin typeface="Arial Black" panose="020B0A04020102020204" pitchFamily="34" charset="0"/>
                <a:hlinkClick r:id="rId6" action="ppaction://hlinkfile"/>
              </a:rPr>
              <a:t>PREVISIONE COSTI-RICAVI 2024-25</a:t>
            </a:r>
            <a:endParaRPr lang="it-IT" sz="2800" dirty="0">
              <a:latin typeface="Arial Black" panose="020B0A04020102020204" pitchFamily="34" charset="0"/>
            </a:endParaRPr>
          </a:p>
          <a:p>
            <a:pPr>
              <a:lnSpc>
                <a:spcPct val="200000"/>
              </a:lnSpc>
            </a:pPr>
            <a:r>
              <a:rPr lang="it-IT" sz="2800" dirty="0">
                <a:latin typeface="Arial Black" panose="020B0A04020102020204" pitchFamily="34" charset="0"/>
                <a:hlinkClick r:id="rId7" action="ppaction://hlinkfile"/>
              </a:rPr>
              <a:t>PROGRAMMA DI MASSIMA 2024-25</a:t>
            </a:r>
            <a:endParaRPr lang="it-IT" sz="2800" dirty="0">
              <a:latin typeface="Arial Black" panose="020B0A04020102020204" pitchFamily="34" charset="0"/>
            </a:endParaRPr>
          </a:p>
          <a:p>
            <a:endParaRPr lang="it-IT" sz="2400" dirty="0">
              <a:latin typeface="Arial Black" panose="020B0A04020102020204" pitchFamily="34" charset="0"/>
            </a:endParaRPr>
          </a:p>
          <a:p>
            <a:endParaRPr lang="it-IT" sz="2400" dirty="0"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ello 3D 3" descr="Orbitale F">
                <a:extLst>
                  <a:ext uri="{FF2B5EF4-FFF2-40B4-BE49-F238E27FC236}">
                    <a16:creationId xmlns:a16="http://schemas.microsoft.com/office/drawing/2014/main" id="{02B29CFE-E167-4EAE-A741-D8639873E8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9734208"/>
                  </p:ext>
                </p:extLst>
              </p:nvPr>
            </p:nvGraphicFramePr>
            <p:xfrm>
              <a:off x="9148242" y="391118"/>
              <a:ext cx="2885510" cy="3037881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885510" cy="3037881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95" d="1000000"/>
                    <am3d:preTrans dx="-1216821" dy="-1216821" dz="1216822"/>
                    <am3d:scale>
                      <am3d:sx n="1000000" d="1000000"/>
                      <am3d:sy n="1000000" d="1000000"/>
                      <am3d:sz n="1000000" d="1000000"/>
                    </am3d:scale>
                    <am3d:rot ax="-1063748" ay="-1342066" az="416193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ello 3D 3" descr="Orbitale F">
                <a:extLst>
                  <a:ext uri="{FF2B5EF4-FFF2-40B4-BE49-F238E27FC236}">
                    <a16:creationId xmlns:a16="http://schemas.microsoft.com/office/drawing/2014/main" id="{02B29CFE-E167-4EAE-A741-D8639873E8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148242" y="391118"/>
                <a:ext cx="2885510" cy="303788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99189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229A31F-BAC8-41BF-9BDA-92477C6F6C9A}"/>
              </a:ext>
            </a:extLst>
          </p:cNvPr>
          <p:cNvSpPr/>
          <p:nvPr/>
        </p:nvSpPr>
        <p:spPr>
          <a:xfrm>
            <a:off x="2467967" y="0"/>
            <a:ext cx="69558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hlinkClick r:id="rId2" action="ppaction://hlinkfile"/>
              </a:rPr>
              <a:t>ELENCO CANDIDATI</a:t>
            </a:r>
            <a:endParaRPr lang="it-IT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553E86-F896-482E-A06F-C67671C239BE}"/>
              </a:ext>
            </a:extLst>
          </p:cNvPr>
          <p:cNvSpPr txBox="1"/>
          <p:nvPr/>
        </p:nvSpPr>
        <p:spPr>
          <a:xfrm>
            <a:off x="3507475" y="923330"/>
            <a:ext cx="5008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it-IT" sz="2000" dirty="0">
                <a:latin typeface="Arial Black" panose="020B0A04020102020204" pitchFamily="34" charset="0"/>
              </a:rPr>
              <a:t>MASSIMO 4 PREFERENZE</a:t>
            </a: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6BD771AB-CBAE-4F47-86B6-DB84F2E4C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810784"/>
              </p:ext>
            </p:extLst>
          </p:nvPr>
        </p:nvGraphicFramePr>
        <p:xfrm>
          <a:off x="40945" y="1357588"/>
          <a:ext cx="8475258" cy="5408144"/>
        </p:xfrm>
        <a:graphic>
          <a:graphicData uri="http://schemas.openxmlformats.org/drawingml/2006/table">
            <a:tbl>
              <a:tblPr/>
              <a:tblGrid>
                <a:gridCol w="1185179">
                  <a:extLst>
                    <a:ext uri="{9D8B030D-6E8A-4147-A177-3AD203B41FA5}">
                      <a16:colId xmlns:a16="http://schemas.microsoft.com/office/drawing/2014/main" val="374451244"/>
                    </a:ext>
                  </a:extLst>
                </a:gridCol>
                <a:gridCol w="5907371">
                  <a:extLst>
                    <a:ext uri="{9D8B030D-6E8A-4147-A177-3AD203B41FA5}">
                      <a16:colId xmlns:a16="http://schemas.microsoft.com/office/drawing/2014/main" val="3373757263"/>
                    </a:ext>
                  </a:extLst>
                </a:gridCol>
                <a:gridCol w="1382708">
                  <a:extLst>
                    <a:ext uri="{9D8B030D-6E8A-4147-A177-3AD203B41FA5}">
                      <a16:colId xmlns:a16="http://schemas.microsoft.com/office/drawing/2014/main" val="3018115847"/>
                    </a:ext>
                  </a:extLst>
                </a:gridCol>
              </a:tblGrid>
              <a:tr h="529439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cognome  e nome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Voto </a:t>
                      </a:r>
                      <a:r>
                        <a:rPr lang="it-IT" sz="3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8281639"/>
                  </a:ext>
                </a:extLst>
              </a:tr>
              <a:tr h="352960"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305496"/>
                          </a:solidFill>
                          <a:effectLst/>
                          <a:latin typeface="Arial Black" panose="020B0A04020102020204" pitchFamily="34" charset="0"/>
                        </a:rPr>
                        <a:t>BONDIOLI PAOLO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835736"/>
                  </a:ext>
                </a:extLst>
              </a:tr>
              <a:tr h="352960"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305496"/>
                          </a:solidFill>
                          <a:effectLst/>
                          <a:latin typeface="Arial Black" panose="020B0A04020102020204" pitchFamily="34" charset="0"/>
                        </a:rPr>
                        <a:t>CASTREZZATI LUIGI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669999"/>
                  </a:ext>
                </a:extLst>
              </a:tr>
              <a:tr h="352960"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305496"/>
                          </a:solidFill>
                          <a:effectLst/>
                          <a:latin typeface="Arial Black" panose="020B0A04020102020204" pitchFamily="34" charset="0"/>
                        </a:rPr>
                        <a:t>FAITA PIERANNA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718383"/>
                  </a:ext>
                </a:extLst>
              </a:tr>
              <a:tr h="352960"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LINA FAUSTO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255682"/>
                  </a:ext>
                </a:extLst>
              </a:tr>
              <a:tr h="352960"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305496"/>
                          </a:solidFill>
                          <a:effectLst/>
                          <a:latin typeface="Arial Black" panose="020B0A04020102020204" pitchFamily="34" charset="0"/>
                        </a:rPr>
                        <a:t>MANENTI SARA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164691"/>
                  </a:ext>
                </a:extLst>
              </a:tr>
              <a:tr h="352960"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305496"/>
                          </a:solidFill>
                          <a:effectLst/>
                          <a:latin typeface="Arial Black" panose="020B0A04020102020204" pitchFamily="34" charset="0"/>
                        </a:rPr>
                        <a:t>MANGERINI EUGENIO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9544390"/>
                  </a:ext>
                </a:extLst>
              </a:tr>
              <a:tr h="352960"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MARGHERITA MIGLIORINI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983223"/>
                  </a:ext>
                </a:extLst>
              </a:tr>
              <a:tr h="352960"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305496"/>
                          </a:solidFill>
                          <a:effectLst/>
                          <a:latin typeface="Arial Black" panose="020B0A04020102020204" pitchFamily="34" charset="0"/>
                        </a:rPr>
                        <a:t>NALLI FRANCA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5414354"/>
                  </a:ext>
                </a:extLst>
              </a:tr>
              <a:tr h="352960"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PIGLIONICA LAURA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4751101"/>
                  </a:ext>
                </a:extLst>
              </a:tr>
              <a:tr h="352960"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305496"/>
                          </a:solidFill>
                          <a:effectLst/>
                          <a:latin typeface="Arial Black" panose="020B0A04020102020204" pitchFamily="34" charset="0"/>
                        </a:rPr>
                        <a:t>RIVOLTELLA PATRIZIA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989512"/>
                  </a:ext>
                </a:extLst>
              </a:tr>
              <a:tr h="352960"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305496"/>
                          </a:solidFill>
                          <a:effectLst/>
                          <a:latin typeface="Arial Black" panose="020B0A04020102020204" pitchFamily="34" charset="0"/>
                        </a:rPr>
                        <a:t>SACCHINI LUCIA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611795"/>
                  </a:ext>
                </a:extLst>
              </a:tr>
              <a:tr h="352960"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305496"/>
                          </a:solidFill>
                          <a:effectLst/>
                          <a:latin typeface="Arial Black" panose="020B0A04020102020204" pitchFamily="34" charset="0"/>
                        </a:rPr>
                        <a:t>TABENI ALDA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916984"/>
                  </a:ext>
                </a:extLst>
              </a:tr>
              <a:tr h="352960"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TARTERINI GIOVANNA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213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824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LTIMO - 01 - BUON VIAGGIO">
            <a:hlinkClick r:id="" action="ppaction://media"/>
            <a:extLst>
              <a:ext uri="{FF2B5EF4-FFF2-40B4-BE49-F238E27FC236}">
                <a16:creationId xmlns:a16="http://schemas.microsoft.com/office/drawing/2014/main" id="{9C10D043-FB8A-4F06-9DBC-9C38114C7D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33"/>
                  <p14:fade in="250"/>
                </p14:media>
              </p:ext>
            </p:extLst>
          </p:nvPr>
        </p:nvPicPr>
        <p:blipFill rotWithShape="1">
          <a:blip r:embed="rId6"/>
          <a:srcRect l="47164"/>
          <a:stretch>
            <a:fillRect/>
          </a:stretch>
        </p:blipFill>
        <p:spPr>
          <a:xfrm>
            <a:off x="0" y="-14530"/>
            <a:ext cx="6455392" cy="6872530"/>
          </a:xfrm>
          <a:prstGeom prst="rect">
            <a:avLst/>
          </a:prstGeom>
        </p:spPr>
      </p:pic>
      <p:pic>
        <p:nvPicPr>
          <p:cNvPr id="3" name="uccelli tramonto">
            <a:hlinkClick r:id="" action="ppaction://media"/>
            <a:extLst>
              <a:ext uri="{FF2B5EF4-FFF2-40B4-BE49-F238E27FC236}">
                <a16:creationId xmlns:a16="http://schemas.microsoft.com/office/drawing/2014/main" id="{B3106FD3-9B57-4F8D-83BD-74B21D418C8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12217831" cy="687253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85F3EDB-780D-499E-856B-0222B50B58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757" y="4628271"/>
            <a:ext cx="3738074" cy="2229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4893604-4D46-4952-B819-2423047311F3}"/>
              </a:ext>
            </a:extLst>
          </p:cNvPr>
          <p:cNvSpPr txBox="1"/>
          <p:nvPr/>
        </p:nvSpPr>
        <p:spPr>
          <a:xfrm>
            <a:off x="9534327" y="4631305"/>
            <a:ext cx="2119952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DAL 3 MAGGIO</a:t>
            </a:r>
          </a:p>
          <a:p>
            <a:r>
              <a:rPr lang="it-IT" b="1" dirty="0"/>
              <a:t>AL 23 SETTEMBE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5AAF7C-1F1E-403B-8BC1-5FF399682099}"/>
              </a:ext>
            </a:extLst>
          </p:cNvPr>
          <p:cNvSpPr txBox="1"/>
          <p:nvPr/>
        </p:nvSpPr>
        <p:spPr>
          <a:xfrm>
            <a:off x="10467833" y="6102486"/>
            <a:ext cx="171985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SI RICEVONO SOLO MAIL</a:t>
            </a:r>
          </a:p>
        </p:txBody>
      </p:sp>
    </p:spTree>
    <p:extLst>
      <p:ext uri="{BB962C8B-B14F-4D97-AF65-F5344CB8AC3E}">
        <p14:creationId xmlns:p14="http://schemas.microsoft.com/office/powerpoint/2010/main" val="1319013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338</Words>
  <Application>Microsoft Office PowerPoint</Application>
  <PresentationFormat>Widescreen</PresentationFormat>
  <Paragraphs>155</Paragraphs>
  <Slides>9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9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Times New Roman</vt:lpstr>
      <vt:lpstr>Wingdings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ghery</dc:creator>
  <cp:lastModifiedBy>ghery</cp:lastModifiedBy>
  <cp:revision>71</cp:revision>
  <dcterms:created xsi:type="dcterms:W3CDTF">2024-04-18T16:08:13Z</dcterms:created>
  <dcterms:modified xsi:type="dcterms:W3CDTF">2024-06-07T17:53:43Z</dcterms:modified>
</cp:coreProperties>
</file>